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75"/>
  </p:notesMasterIdLst>
  <p:sldIdLst>
    <p:sldId id="256" r:id="rId5"/>
    <p:sldId id="258" r:id="rId6"/>
    <p:sldId id="257"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 id="304" r:id="rId53"/>
    <p:sldId id="305" r:id="rId54"/>
    <p:sldId id="306" r:id="rId55"/>
    <p:sldId id="307" r:id="rId56"/>
    <p:sldId id="308" r:id="rId57"/>
    <p:sldId id="309" r:id="rId58"/>
    <p:sldId id="310" r:id="rId59"/>
    <p:sldId id="311" r:id="rId60"/>
    <p:sldId id="312" r:id="rId61"/>
    <p:sldId id="313" r:id="rId62"/>
    <p:sldId id="314" r:id="rId63"/>
    <p:sldId id="315" r:id="rId64"/>
    <p:sldId id="316" r:id="rId65"/>
    <p:sldId id="317" r:id="rId66"/>
    <p:sldId id="318" r:id="rId67"/>
    <p:sldId id="319" r:id="rId68"/>
    <p:sldId id="320" r:id="rId69"/>
    <p:sldId id="321" r:id="rId70"/>
    <p:sldId id="322" r:id="rId71"/>
    <p:sldId id="323" r:id="rId72"/>
    <p:sldId id="324" r:id="rId73"/>
    <p:sldId id="325" r:id="rId74"/>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54864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109728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64592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219456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329184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840479"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438912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B6920D5-E767-7580-DBDB-CD36FCF64451}" v="3" dt="2023-04-03T12:09:06.430"/>
    <p1510:client id="{8F860B42-1208-4809-A506-959228EB1498}" v="12" dt="2023-01-27T14:12:19.707"/>
    <p1510:client id="{97B18B95-AF16-186D-611B-1E65DE615D9A}" v="1" dt="2023-04-07T11:00:21.203"/>
    <p1510:client id="{DC816841-7EBB-D4BC-5A40-FDB82302BCE8}" v="1" dt="2023-04-07T10:48:02.269"/>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wholeTbl>
    <a:band2H>
      <a:tcTxStyle/>
      <a:tcStyle>
        <a:tcBdr/>
        <a:fill>
          <a:solidFill>
            <a:srgbClr val="FFFFFF"/>
          </a:solidFill>
        </a:fill>
      </a:tcStyle>
    </a:band2H>
    <a:firstCo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firstCol>
    <a:lastRow>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lastRow>
    <a:firstRow>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7" d="100"/>
          <a:sy n="67" d="100"/>
        </p:scale>
        <p:origin x="512"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tableStyles" Target="tableStyles.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microsoft.com/office/2016/11/relationships/changesInfo" Target="changesInfos/changesInfo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theme" Target="theme/theme1.xml"/><Relationship Id="rId8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presProps" Target="presProps.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S::gomezp@who.int::c93cf399-3ed7-4230-9282-8831e3fe5ae7" providerId="AD" clId="Web-{DC816841-7EBB-D4BC-5A40-FDB82302BCE8}"/>
    <pc:docChg chg="modSld">
      <pc:chgData name="GOMEZ, Paula" userId="S::gomezp@who.int::c93cf399-3ed7-4230-9282-8831e3fe5ae7" providerId="AD" clId="Web-{DC816841-7EBB-D4BC-5A40-FDB82302BCE8}" dt="2023-04-07T10:48:02.269" v="0" actId="20577"/>
      <pc:docMkLst>
        <pc:docMk/>
      </pc:docMkLst>
      <pc:sldChg chg="modSp">
        <pc:chgData name="GOMEZ, Paula" userId="S::gomezp@who.int::c93cf399-3ed7-4230-9282-8831e3fe5ae7" providerId="AD" clId="Web-{DC816841-7EBB-D4BC-5A40-FDB82302BCE8}" dt="2023-04-07T10:48:02.269" v="0" actId="20577"/>
        <pc:sldMkLst>
          <pc:docMk/>
          <pc:sldMk cId="0" sldId="258"/>
        </pc:sldMkLst>
        <pc:spChg chg="mod">
          <ac:chgData name="GOMEZ, Paula" userId="S::gomezp@who.int::c93cf399-3ed7-4230-9282-8831e3fe5ae7" providerId="AD" clId="Web-{DC816841-7EBB-D4BC-5A40-FDB82302BCE8}" dt="2023-04-07T10:48:02.269" v="0" actId="20577"/>
          <ac:spMkLst>
            <pc:docMk/>
            <pc:sldMk cId="0" sldId="258"/>
            <ac:spMk id="304" creationId="{00000000-0000-0000-0000-000000000000}"/>
          </ac:spMkLst>
        </pc:spChg>
      </pc:sldChg>
    </pc:docChg>
  </pc:docChgLst>
  <pc:docChgLst>
    <pc:chgData name="GOMEZ, Paula" userId="c93cf399-3ed7-4230-9282-8831e3fe5ae7" providerId="ADAL" clId="{8F860B42-1208-4809-A506-959228EB1498}"/>
    <pc:docChg chg="modSld">
      <pc:chgData name="GOMEZ, Paula" userId="c93cf399-3ed7-4230-9282-8831e3fe5ae7" providerId="ADAL" clId="{8F860B42-1208-4809-A506-959228EB1498}" dt="2023-01-27T14:14:28.131" v="50" actId="1076"/>
      <pc:docMkLst>
        <pc:docMk/>
      </pc:docMkLst>
      <pc:sldChg chg="modSp mod">
        <pc:chgData name="GOMEZ, Paula" userId="c93cf399-3ed7-4230-9282-8831e3fe5ae7" providerId="ADAL" clId="{8F860B42-1208-4809-A506-959228EB1498}" dt="2023-01-27T14:06:52.311" v="11" actId="20577"/>
        <pc:sldMkLst>
          <pc:docMk/>
          <pc:sldMk cId="0" sldId="258"/>
        </pc:sldMkLst>
        <pc:spChg chg="mod">
          <ac:chgData name="GOMEZ, Paula" userId="c93cf399-3ed7-4230-9282-8831e3fe5ae7" providerId="ADAL" clId="{8F860B42-1208-4809-A506-959228EB1498}" dt="2023-01-27T14:06:52.311" v="11" actId="20577"/>
          <ac:spMkLst>
            <pc:docMk/>
            <pc:sldMk cId="0" sldId="258"/>
            <ac:spMk id="304" creationId="{00000000-0000-0000-0000-000000000000}"/>
          </ac:spMkLst>
        </pc:spChg>
      </pc:sldChg>
      <pc:sldChg chg="modSp mod">
        <pc:chgData name="GOMEZ, Paula" userId="c93cf399-3ed7-4230-9282-8831e3fe5ae7" providerId="ADAL" clId="{8F860B42-1208-4809-A506-959228EB1498}" dt="2023-01-27T14:07:24.484" v="14" actId="12"/>
        <pc:sldMkLst>
          <pc:docMk/>
          <pc:sldMk cId="0" sldId="259"/>
        </pc:sldMkLst>
        <pc:spChg chg="mod">
          <ac:chgData name="GOMEZ, Paula" userId="c93cf399-3ed7-4230-9282-8831e3fe5ae7" providerId="ADAL" clId="{8F860B42-1208-4809-A506-959228EB1498}" dt="2023-01-27T14:07:24.484" v="14" actId="12"/>
          <ac:spMkLst>
            <pc:docMk/>
            <pc:sldMk cId="0" sldId="259"/>
            <ac:spMk id="309" creationId="{00000000-0000-0000-0000-000000000000}"/>
          </ac:spMkLst>
        </pc:spChg>
      </pc:sldChg>
      <pc:sldChg chg="modSp mod">
        <pc:chgData name="GOMEZ, Paula" userId="c93cf399-3ed7-4230-9282-8831e3fe5ae7" providerId="ADAL" clId="{8F860B42-1208-4809-A506-959228EB1498}" dt="2023-01-27T14:08:02.897" v="15" actId="14100"/>
        <pc:sldMkLst>
          <pc:docMk/>
          <pc:sldMk cId="0" sldId="288"/>
        </pc:sldMkLst>
        <pc:spChg chg="mod">
          <ac:chgData name="GOMEZ, Paula" userId="c93cf399-3ed7-4230-9282-8831e3fe5ae7" providerId="ADAL" clId="{8F860B42-1208-4809-A506-959228EB1498}" dt="2023-01-27T14:08:02.897" v="15" actId="14100"/>
          <ac:spMkLst>
            <pc:docMk/>
            <pc:sldMk cId="0" sldId="288"/>
            <ac:spMk id="2" creationId="{760F8BBF-977D-8F84-DFC6-532C5B9749E8}"/>
          </ac:spMkLst>
        </pc:spChg>
      </pc:sldChg>
      <pc:sldChg chg="modSp mod">
        <pc:chgData name="GOMEZ, Paula" userId="c93cf399-3ed7-4230-9282-8831e3fe5ae7" providerId="ADAL" clId="{8F860B42-1208-4809-A506-959228EB1498}" dt="2023-01-27T14:08:17.813" v="16" actId="1076"/>
        <pc:sldMkLst>
          <pc:docMk/>
          <pc:sldMk cId="0" sldId="296"/>
        </pc:sldMkLst>
        <pc:spChg chg="mod">
          <ac:chgData name="GOMEZ, Paula" userId="c93cf399-3ed7-4230-9282-8831e3fe5ae7" providerId="ADAL" clId="{8F860B42-1208-4809-A506-959228EB1498}" dt="2023-01-27T14:08:17.813" v="16" actId="1076"/>
          <ac:spMkLst>
            <pc:docMk/>
            <pc:sldMk cId="0" sldId="296"/>
            <ac:spMk id="2" creationId="{D480ACEA-6FC9-C464-943C-95B8E5A1C9ED}"/>
          </ac:spMkLst>
        </pc:spChg>
      </pc:sldChg>
      <pc:sldChg chg="modSp mod">
        <pc:chgData name="GOMEZ, Paula" userId="c93cf399-3ed7-4230-9282-8831e3fe5ae7" providerId="ADAL" clId="{8F860B42-1208-4809-A506-959228EB1498}" dt="2023-01-27T14:09:47.354" v="20" actId="12"/>
        <pc:sldMkLst>
          <pc:docMk/>
          <pc:sldMk cId="0" sldId="297"/>
        </pc:sldMkLst>
        <pc:spChg chg="mod">
          <ac:chgData name="GOMEZ, Paula" userId="c93cf399-3ed7-4230-9282-8831e3fe5ae7" providerId="ADAL" clId="{8F860B42-1208-4809-A506-959228EB1498}" dt="2023-01-27T14:09:47.354" v="20" actId="12"/>
          <ac:spMkLst>
            <pc:docMk/>
            <pc:sldMk cId="0" sldId="297"/>
            <ac:spMk id="713" creationId="{00000000-0000-0000-0000-000000000000}"/>
          </ac:spMkLst>
        </pc:spChg>
      </pc:sldChg>
      <pc:sldChg chg="modSp mod">
        <pc:chgData name="GOMEZ, Paula" userId="c93cf399-3ed7-4230-9282-8831e3fe5ae7" providerId="ADAL" clId="{8F860B42-1208-4809-A506-959228EB1498}" dt="2023-01-27T14:10:17.874" v="22" actId="12"/>
        <pc:sldMkLst>
          <pc:docMk/>
          <pc:sldMk cId="0" sldId="298"/>
        </pc:sldMkLst>
        <pc:spChg chg="mod">
          <ac:chgData name="GOMEZ, Paula" userId="c93cf399-3ed7-4230-9282-8831e3fe5ae7" providerId="ADAL" clId="{8F860B42-1208-4809-A506-959228EB1498}" dt="2023-01-27T14:10:05.128" v="21" actId="12"/>
          <ac:spMkLst>
            <pc:docMk/>
            <pc:sldMk cId="0" sldId="298"/>
            <ac:spMk id="720" creationId="{00000000-0000-0000-0000-000000000000}"/>
          </ac:spMkLst>
        </pc:spChg>
        <pc:spChg chg="mod">
          <ac:chgData name="GOMEZ, Paula" userId="c93cf399-3ed7-4230-9282-8831e3fe5ae7" providerId="ADAL" clId="{8F860B42-1208-4809-A506-959228EB1498}" dt="2023-01-27T14:10:17.874" v="22" actId="12"/>
          <ac:spMkLst>
            <pc:docMk/>
            <pc:sldMk cId="0" sldId="298"/>
            <ac:spMk id="736" creationId="{00000000-0000-0000-0000-000000000000}"/>
          </ac:spMkLst>
        </pc:spChg>
      </pc:sldChg>
      <pc:sldChg chg="modSp mod">
        <pc:chgData name="GOMEZ, Paula" userId="c93cf399-3ed7-4230-9282-8831e3fe5ae7" providerId="ADAL" clId="{8F860B42-1208-4809-A506-959228EB1498}" dt="2023-01-27T14:11:20.334" v="26" actId="12"/>
        <pc:sldMkLst>
          <pc:docMk/>
          <pc:sldMk cId="0" sldId="299"/>
        </pc:sldMkLst>
        <pc:spChg chg="mod">
          <ac:chgData name="GOMEZ, Paula" userId="c93cf399-3ed7-4230-9282-8831e3fe5ae7" providerId="ADAL" clId="{8F860B42-1208-4809-A506-959228EB1498}" dt="2023-01-27T14:11:20.334" v="26" actId="12"/>
          <ac:spMkLst>
            <pc:docMk/>
            <pc:sldMk cId="0" sldId="299"/>
            <ac:spMk id="744" creationId="{00000000-0000-0000-0000-000000000000}"/>
          </ac:spMkLst>
        </pc:spChg>
      </pc:sldChg>
      <pc:sldChg chg="modSp modAnim">
        <pc:chgData name="GOMEZ, Paula" userId="c93cf399-3ed7-4230-9282-8831e3fe5ae7" providerId="ADAL" clId="{8F860B42-1208-4809-A506-959228EB1498}" dt="2023-01-27T14:12:19.707" v="37" actId="20577"/>
        <pc:sldMkLst>
          <pc:docMk/>
          <pc:sldMk cId="0" sldId="300"/>
        </pc:sldMkLst>
        <pc:spChg chg="mod">
          <ac:chgData name="GOMEZ, Paula" userId="c93cf399-3ed7-4230-9282-8831e3fe5ae7" providerId="ADAL" clId="{8F860B42-1208-4809-A506-959228EB1498}" dt="2023-01-27T14:12:19.707" v="37" actId="20577"/>
          <ac:spMkLst>
            <pc:docMk/>
            <pc:sldMk cId="0" sldId="300"/>
            <ac:spMk id="750" creationId="{00000000-0000-0000-0000-000000000000}"/>
          </ac:spMkLst>
        </pc:spChg>
      </pc:sldChg>
      <pc:sldChg chg="modSp mod">
        <pc:chgData name="GOMEZ, Paula" userId="c93cf399-3ed7-4230-9282-8831e3fe5ae7" providerId="ADAL" clId="{8F860B42-1208-4809-A506-959228EB1498}" dt="2023-01-27T14:12:56.187" v="39" actId="12"/>
        <pc:sldMkLst>
          <pc:docMk/>
          <pc:sldMk cId="0" sldId="303"/>
        </pc:sldMkLst>
        <pc:spChg chg="mod">
          <ac:chgData name="GOMEZ, Paula" userId="c93cf399-3ed7-4230-9282-8831e3fe5ae7" providerId="ADAL" clId="{8F860B42-1208-4809-A506-959228EB1498}" dt="2023-01-27T14:12:56.187" v="39" actId="12"/>
          <ac:spMkLst>
            <pc:docMk/>
            <pc:sldMk cId="0" sldId="303"/>
            <ac:spMk id="784" creationId="{00000000-0000-0000-0000-000000000000}"/>
          </ac:spMkLst>
        </pc:spChg>
      </pc:sldChg>
      <pc:sldChg chg="modSp mod">
        <pc:chgData name="GOMEZ, Paula" userId="c93cf399-3ed7-4230-9282-8831e3fe5ae7" providerId="ADAL" clId="{8F860B42-1208-4809-A506-959228EB1498}" dt="2023-01-27T14:14:02.986" v="46" actId="11"/>
        <pc:sldMkLst>
          <pc:docMk/>
          <pc:sldMk cId="0" sldId="304"/>
        </pc:sldMkLst>
        <pc:spChg chg="mod">
          <ac:chgData name="GOMEZ, Paula" userId="c93cf399-3ed7-4230-9282-8831e3fe5ae7" providerId="ADAL" clId="{8F860B42-1208-4809-A506-959228EB1498}" dt="2023-01-27T14:14:02.986" v="46" actId="11"/>
          <ac:spMkLst>
            <pc:docMk/>
            <pc:sldMk cId="0" sldId="304"/>
            <ac:spMk id="792" creationId="{00000000-0000-0000-0000-000000000000}"/>
          </ac:spMkLst>
        </pc:spChg>
      </pc:sldChg>
      <pc:sldChg chg="modSp mod">
        <pc:chgData name="GOMEZ, Paula" userId="c93cf399-3ed7-4230-9282-8831e3fe5ae7" providerId="ADAL" clId="{8F860B42-1208-4809-A506-959228EB1498}" dt="2023-01-27T14:14:28.131" v="50" actId="1076"/>
        <pc:sldMkLst>
          <pc:docMk/>
          <pc:sldMk cId="0" sldId="306"/>
        </pc:sldMkLst>
        <pc:spChg chg="mod">
          <ac:chgData name="GOMEZ, Paula" userId="c93cf399-3ed7-4230-9282-8831e3fe5ae7" providerId="ADAL" clId="{8F860B42-1208-4809-A506-959228EB1498}" dt="2023-01-27T14:14:14.302" v="47" actId="1076"/>
          <ac:spMkLst>
            <pc:docMk/>
            <pc:sldMk cId="0" sldId="306"/>
            <ac:spMk id="800" creationId="{00000000-0000-0000-0000-000000000000}"/>
          </ac:spMkLst>
        </pc:spChg>
        <pc:picChg chg="mod">
          <ac:chgData name="GOMEZ, Paula" userId="c93cf399-3ed7-4230-9282-8831e3fe5ae7" providerId="ADAL" clId="{8F860B42-1208-4809-A506-959228EB1498}" dt="2023-01-27T14:14:28.131" v="50" actId="1076"/>
          <ac:picMkLst>
            <pc:docMk/>
            <pc:sldMk cId="0" sldId="306"/>
            <ac:picMk id="799" creationId="{00000000-0000-0000-0000-000000000000}"/>
          </ac:picMkLst>
        </pc:picChg>
      </pc:sldChg>
    </pc:docChg>
  </pc:docChgLst>
  <pc:docChgLst>
    <pc:chgData name="EZZINE, Hind" userId="S::ezzineh@who.int::edcab00f-6318-46e5-a4a9-188b01ee222f" providerId="AD" clId="Web-{4B6920D5-E767-7580-DBDB-CD36FCF64451}"/>
    <pc:docChg chg="modSld">
      <pc:chgData name="EZZINE, Hind" userId="S::ezzineh@who.int::edcab00f-6318-46e5-a4a9-188b01ee222f" providerId="AD" clId="Web-{4B6920D5-E767-7580-DBDB-CD36FCF64451}" dt="2023-04-03T12:09:06.430" v="2" actId="20577"/>
      <pc:docMkLst>
        <pc:docMk/>
      </pc:docMkLst>
      <pc:sldChg chg="modSp">
        <pc:chgData name="EZZINE, Hind" userId="S::ezzineh@who.int::edcab00f-6318-46e5-a4a9-188b01ee222f" providerId="AD" clId="Web-{4B6920D5-E767-7580-DBDB-CD36FCF64451}" dt="2023-04-03T12:09:06.430" v="2" actId="20577"/>
        <pc:sldMkLst>
          <pc:docMk/>
          <pc:sldMk cId="0" sldId="258"/>
        </pc:sldMkLst>
        <pc:spChg chg="mod">
          <ac:chgData name="EZZINE, Hind" userId="S::ezzineh@who.int::edcab00f-6318-46e5-a4a9-188b01ee222f" providerId="AD" clId="Web-{4B6920D5-E767-7580-DBDB-CD36FCF64451}" dt="2023-04-03T12:09:06.430" v="2" actId="20577"/>
          <ac:spMkLst>
            <pc:docMk/>
            <pc:sldMk cId="0" sldId="258"/>
            <ac:spMk id="304" creationId="{00000000-0000-0000-0000-000000000000}"/>
          </ac:spMkLst>
        </pc:spChg>
      </pc:sldChg>
    </pc:docChg>
  </pc:docChgLst>
  <pc:docChgLst>
    <pc:chgData name="GOMEZ, Paula" userId="S::gomezp@who.int::c93cf399-3ed7-4230-9282-8831e3fe5ae7" providerId="AD" clId="Web-{97B18B95-AF16-186D-611B-1E65DE615D9A}"/>
    <pc:docChg chg="sldOrd">
      <pc:chgData name="GOMEZ, Paula" userId="S::gomezp@who.int::c93cf399-3ed7-4230-9282-8831e3fe5ae7" providerId="AD" clId="Web-{97B18B95-AF16-186D-611B-1E65DE615D9A}" dt="2023-04-07T11:00:21.203" v="0"/>
      <pc:docMkLst>
        <pc:docMk/>
      </pc:docMkLst>
      <pc:sldChg chg="ord">
        <pc:chgData name="GOMEZ, Paula" userId="S::gomezp@who.int::c93cf399-3ed7-4230-9282-8831e3fe5ae7" providerId="AD" clId="Web-{97B18B95-AF16-186D-611B-1E65DE615D9A}" dt="2023-04-07T11:00:21.203" v="0"/>
        <pc:sldMkLst>
          <pc:docMk/>
          <pc:sldMk cId="0" sldId="258"/>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91" name="Shape 291"/>
          <p:cNvSpPr>
            <a:spLocks noGrp="1" noRot="1" noChangeAspect="1"/>
          </p:cNvSpPr>
          <p:nvPr>
            <p:ph type="sldImg"/>
          </p:nvPr>
        </p:nvSpPr>
        <p:spPr>
          <a:xfrm>
            <a:off x="1143000" y="685800"/>
            <a:ext cx="4572000" cy="3429000"/>
          </a:xfrm>
          <a:prstGeom prst="rect">
            <a:avLst/>
          </a:prstGeom>
        </p:spPr>
        <p:txBody>
          <a:bodyPr/>
          <a:lstStyle/>
          <a:p>
            <a:endParaRPr/>
          </a:p>
        </p:txBody>
      </p:sp>
      <p:sp>
        <p:nvSpPr>
          <p:cNvPr id="292" name="Shape 292"/>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spcBef>
        <a:spcPts val="500"/>
      </a:spcBef>
      <a:defRPr sz="1400">
        <a:latin typeface="+mn-lt"/>
        <a:ea typeface="+mn-ea"/>
        <a:cs typeface="+mn-cs"/>
        <a:sym typeface="Source Sans Pro Regular"/>
      </a:defRPr>
    </a:lvl1pPr>
    <a:lvl2pPr indent="228600" latinLnBrk="0">
      <a:spcBef>
        <a:spcPts val="500"/>
      </a:spcBef>
      <a:defRPr sz="1400">
        <a:latin typeface="+mn-lt"/>
        <a:ea typeface="+mn-ea"/>
        <a:cs typeface="+mn-cs"/>
        <a:sym typeface="Source Sans Pro Regular"/>
      </a:defRPr>
    </a:lvl2pPr>
    <a:lvl3pPr indent="457200" latinLnBrk="0">
      <a:spcBef>
        <a:spcPts val="500"/>
      </a:spcBef>
      <a:defRPr sz="1400">
        <a:latin typeface="+mn-lt"/>
        <a:ea typeface="+mn-ea"/>
        <a:cs typeface="+mn-cs"/>
        <a:sym typeface="Source Sans Pro Regular"/>
      </a:defRPr>
    </a:lvl3pPr>
    <a:lvl4pPr indent="685800" latinLnBrk="0">
      <a:spcBef>
        <a:spcPts val="500"/>
      </a:spcBef>
      <a:defRPr sz="1400">
        <a:latin typeface="+mn-lt"/>
        <a:ea typeface="+mn-ea"/>
        <a:cs typeface="+mn-cs"/>
        <a:sym typeface="Source Sans Pro Regular"/>
      </a:defRPr>
    </a:lvl4pPr>
    <a:lvl5pPr indent="914400" latinLnBrk="0">
      <a:spcBef>
        <a:spcPts val="500"/>
      </a:spcBef>
      <a:defRPr sz="1400">
        <a:latin typeface="+mn-lt"/>
        <a:ea typeface="+mn-ea"/>
        <a:cs typeface="+mn-cs"/>
        <a:sym typeface="Source Sans Pro Regular"/>
      </a:defRPr>
    </a:lvl5pPr>
    <a:lvl6pPr indent="1143000" latinLnBrk="0">
      <a:spcBef>
        <a:spcPts val="500"/>
      </a:spcBef>
      <a:defRPr sz="1400">
        <a:latin typeface="+mn-lt"/>
        <a:ea typeface="+mn-ea"/>
        <a:cs typeface="+mn-cs"/>
        <a:sym typeface="Source Sans Pro Regular"/>
      </a:defRPr>
    </a:lvl6pPr>
    <a:lvl7pPr indent="1371600" latinLnBrk="0">
      <a:spcBef>
        <a:spcPts val="500"/>
      </a:spcBef>
      <a:defRPr sz="1400">
        <a:latin typeface="+mn-lt"/>
        <a:ea typeface="+mn-ea"/>
        <a:cs typeface="+mn-cs"/>
        <a:sym typeface="Source Sans Pro Regular"/>
      </a:defRPr>
    </a:lvl7pPr>
    <a:lvl8pPr indent="1600200" latinLnBrk="0">
      <a:spcBef>
        <a:spcPts val="500"/>
      </a:spcBef>
      <a:defRPr sz="1400">
        <a:latin typeface="+mn-lt"/>
        <a:ea typeface="+mn-ea"/>
        <a:cs typeface="+mn-cs"/>
        <a:sym typeface="Source Sans Pro Regular"/>
      </a:defRPr>
    </a:lvl8pPr>
    <a:lvl9pPr indent="1828800" latinLnBrk="0">
      <a:spcBef>
        <a:spcPts val="500"/>
      </a:spcBef>
      <a:defRPr sz="1400">
        <a:latin typeface="+mn-lt"/>
        <a:ea typeface="+mn-ea"/>
        <a:cs typeface="+mn-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cdc.gov/coronavirus/2019-ncov/lab/biosafety-faqs.html" TargetMode="External"/><Relationship Id="rId2" Type="http://schemas.openxmlformats.org/officeDocument/2006/relationships/slide" Target="../slides/slide41.xml"/><Relationship Id="rId1" Type="http://schemas.openxmlformats.org/officeDocument/2006/relationships/notesMaster" Target="../notesMasters/notesMaster1.xml"/><Relationship Id="rId4" Type="http://schemas.openxmlformats.org/officeDocument/2006/relationships/hyperlink" Target="http://www.chinacdc.cn/en/COVID19/202003/P020200308322036088669.pdf" TargetMode="Externa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 name="Shape 305"/>
          <p:cNvSpPr>
            <a:spLocks noGrp="1" noRot="1" noChangeAspect="1"/>
          </p:cNvSpPr>
          <p:nvPr>
            <p:ph type="sldImg"/>
          </p:nvPr>
        </p:nvSpPr>
        <p:spPr>
          <a:xfrm>
            <a:off x="381000" y="685800"/>
            <a:ext cx="6096000" cy="3429000"/>
          </a:xfrm>
          <a:prstGeom prst="rect">
            <a:avLst/>
          </a:prstGeom>
        </p:spPr>
        <p:txBody>
          <a:bodyPr/>
          <a:lstStyle/>
          <a:p>
            <a:endParaRPr/>
          </a:p>
        </p:txBody>
      </p:sp>
      <p:sp>
        <p:nvSpPr>
          <p:cNvPr id="306" name="Shape 306"/>
          <p:cNvSpPr>
            <a:spLocks noGrp="1"/>
          </p:cNvSpPr>
          <p:nvPr>
            <p:ph type="body" sz="quarter" idx="1"/>
          </p:nvPr>
        </p:nvSpPr>
        <p:spPr>
          <a:prstGeom prst="rect">
            <a:avLst/>
          </a:prstGeom>
        </p:spPr>
        <p:txBody>
          <a:bodyPr/>
          <a:lstStyle>
            <a:lvl1pPr>
              <a:spcBef>
                <a:spcPts val="0"/>
              </a:spcBef>
              <a:defRPr sz="1200"/>
            </a:lvl1pPr>
          </a:lstStyle>
          <a:p>
            <a:r>
              <a:t>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1" name="Shape 641"/>
          <p:cNvSpPr>
            <a:spLocks noGrp="1" noRot="1" noChangeAspect="1"/>
          </p:cNvSpPr>
          <p:nvPr>
            <p:ph type="sldImg"/>
          </p:nvPr>
        </p:nvSpPr>
        <p:spPr>
          <a:xfrm>
            <a:off x="381000" y="685800"/>
            <a:ext cx="6096000" cy="3429000"/>
          </a:xfrm>
          <a:prstGeom prst="rect">
            <a:avLst/>
          </a:prstGeom>
        </p:spPr>
        <p:txBody>
          <a:bodyPr/>
          <a:lstStyle/>
          <a:p>
            <a:endParaRPr/>
          </a:p>
        </p:txBody>
      </p:sp>
      <p:sp>
        <p:nvSpPr>
          <p:cNvPr id="642" name="Shape 642"/>
          <p:cNvSpPr>
            <a:spLocks noGrp="1"/>
          </p:cNvSpPr>
          <p:nvPr>
            <p:ph type="body" sz="quarter" idx="1"/>
          </p:nvPr>
        </p:nvSpPr>
        <p:spPr>
          <a:prstGeom prst="rect">
            <a:avLst/>
          </a:prstGeom>
        </p:spPr>
        <p:txBody>
          <a:bodyPr/>
          <a:lstStyle/>
          <a:p>
            <a:pPr>
              <a:spcBef>
                <a:spcPts val="0"/>
              </a:spcBef>
            </a:pPr>
            <a:r>
              <a:t>Notes for facilitators: </a:t>
            </a:r>
          </a:p>
          <a:p>
            <a:pPr marL="171450" indent="-171450">
              <a:spcBef>
                <a:spcPts val="0"/>
              </a:spcBef>
              <a:buSzPct val="100000"/>
              <a:buChar char="-"/>
            </a:pPr>
            <a:r>
              <a:t>reflect with the audience on what to do if adequate PPE is not available</a:t>
            </a:r>
          </a:p>
          <a:p>
            <a:pPr marL="171450" indent="-171450">
              <a:spcBef>
                <a:spcPts val="0"/>
              </a:spcBef>
              <a:buSzPct val="100000"/>
              <a:buChar char="-"/>
            </a:pPr>
            <a:r>
              <a:t>the levels of protection on the 2 pictures on the right are equivalent</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9" name="Shape 649"/>
          <p:cNvSpPr>
            <a:spLocks noGrp="1" noRot="1" noChangeAspect="1"/>
          </p:cNvSpPr>
          <p:nvPr>
            <p:ph type="sldImg"/>
          </p:nvPr>
        </p:nvSpPr>
        <p:spPr>
          <a:xfrm>
            <a:off x="381000" y="685800"/>
            <a:ext cx="6096000" cy="3429000"/>
          </a:xfrm>
          <a:prstGeom prst="rect">
            <a:avLst/>
          </a:prstGeom>
        </p:spPr>
        <p:txBody>
          <a:bodyPr/>
          <a:lstStyle/>
          <a:p>
            <a:endParaRPr/>
          </a:p>
        </p:txBody>
      </p:sp>
      <p:sp>
        <p:nvSpPr>
          <p:cNvPr id="650" name="Shape 650"/>
          <p:cNvSpPr>
            <a:spLocks noGrp="1"/>
          </p:cNvSpPr>
          <p:nvPr>
            <p:ph type="body" sz="quarter" idx="1"/>
          </p:nvPr>
        </p:nvSpPr>
        <p:spPr>
          <a:prstGeom prst="rect">
            <a:avLst/>
          </a:prstGeom>
        </p:spPr>
        <p:txBody>
          <a:bodyPr/>
          <a:lstStyle/>
          <a:p>
            <a:pPr>
              <a:defRPr>
                <a:latin typeface="Source Sans Pro Bold"/>
                <a:ea typeface="Source Sans Pro Bold"/>
                <a:cs typeface="Source Sans Pro Bold"/>
                <a:sym typeface="Source Sans Pro Bold"/>
              </a:defRPr>
            </a:pPr>
            <a:r>
              <a:t>Note: </a:t>
            </a:r>
            <a:r>
              <a:rPr>
                <a:latin typeface="+mn-lt"/>
                <a:ea typeface="+mn-ea"/>
                <a:cs typeface="+mn-cs"/>
                <a:sym typeface="Source Sans Pro Regular"/>
              </a:rPr>
              <a:t>WHO COVID-19 Technical Guidance continues to be updated, so please check WHO website for the most up to date guidance prior to giving this training</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4" name="Shape 684"/>
          <p:cNvSpPr>
            <a:spLocks noGrp="1" noRot="1" noChangeAspect="1"/>
          </p:cNvSpPr>
          <p:nvPr>
            <p:ph type="sldImg"/>
          </p:nvPr>
        </p:nvSpPr>
        <p:spPr>
          <a:xfrm>
            <a:off x="381000" y="685800"/>
            <a:ext cx="6096000" cy="3429000"/>
          </a:xfrm>
          <a:prstGeom prst="rect">
            <a:avLst/>
          </a:prstGeom>
        </p:spPr>
        <p:txBody>
          <a:bodyPr/>
          <a:lstStyle/>
          <a:p>
            <a:endParaRPr/>
          </a:p>
        </p:txBody>
      </p:sp>
      <p:sp>
        <p:nvSpPr>
          <p:cNvPr id="685" name="Shape 685"/>
          <p:cNvSpPr>
            <a:spLocks noGrp="1"/>
          </p:cNvSpPr>
          <p:nvPr>
            <p:ph type="body" sz="quarter" idx="1"/>
          </p:nvPr>
        </p:nvSpPr>
        <p:spPr>
          <a:prstGeom prst="rect">
            <a:avLst/>
          </a:prstGeom>
        </p:spPr>
        <p:txBody>
          <a:bodyPr/>
          <a:lstStyle/>
          <a:p>
            <a:pPr>
              <a:defRPr>
                <a:latin typeface="Source Sans Pro Bold"/>
                <a:ea typeface="Source Sans Pro Bold"/>
                <a:cs typeface="Source Sans Pro Bold"/>
                <a:sym typeface="Source Sans Pro Bold"/>
              </a:defRPr>
            </a:pPr>
            <a:r>
              <a:t>Note: </a:t>
            </a:r>
            <a:r>
              <a:rPr>
                <a:latin typeface="+mn-lt"/>
                <a:ea typeface="+mn-ea"/>
                <a:cs typeface="+mn-cs"/>
                <a:sym typeface="Source Sans Pro Regular"/>
              </a:rPr>
              <a:t>WHO COVID-19 Technical Guidance continues to be updated, so please check WHO website for the most up to date guidance prior to giving this training</a:t>
            </a:r>
          </a:p>
          <a:p>
            <a:endParaRPr>
              <a:latin typeface="+mn-lt"/>
              <a:ea typeface="+mn-ea"/>
              <a:cs typeface="+mn-cs"/>
              <a:sym typeface="Source Sans Pro Regul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0" name="Shape 710"/>
          <p:cNvSpPr>
            <a:spLocks noGrp="1" noRot="1" noChangeAspect="1"/>
          </p:cNvSpPr>
          <p:nvPr>
            <p:ph type="sldImg"/>
          </p:nvPr>
        </p:nvSpPr>
        <p:spPr>
          <a:xfrm>
            <a:off x="381000" y="685800"/>
            <a:ext cx="6096000" cy="3429000"/>
          </a:xfrm>
          <a:prstGeom prst="rect">
            <a:avLst/>
          </a:prstGeom>
        </p:spPr>
        <p:txBody>
          <a:bodyPr/>
          <a:lstStyle/>
          <a:p>
            <a:endParaRPr/>
          </a:p>
        </p:txBody>
      </p:sp>
      <p:sp>
        <p:nvSpPr>
          <p:cNvPr id="711" name="Shape 711"/>
          <p:cNvSpPr>
            <a:spLocks noGrp="1"/>
          </p:cNvSpPr>
          <p:nvPr>
            <p:ph type="body" sz="quarter" idx="1"/>
          </p:nvPr>
        </p:nvSpPr>
        <p:spPr>
          <a:prstGeom prst="rect">
            <a:avLst/>
          </a:prstGeom>
        </p:spPr>
        <p:txBody>
          <a:bodyPr/>
          <a:lstStyle/>
          <a:p>
            <a:r>
              <a:t>Note to facilitator: Briefly summarize key bullets</a:t>
            </a:r>
          </a:p>
          <a:p>
            <a:endParaRPr/>
          </a:p>
          <a:p>
            <a:r>
              <a:t>Additional Information on temperature requirements (</a:t>
            </a:r>
            <a:r>
              <a:rPr u="sng">
                <a:solidFill>
                  <a:srgbClr val="0563C1"/>
                </a:solidFill>
                <a:uFill>
                  <a:solidFill>
                    <a:srgbClr val="0563C1"/>
                  </a:solidFill>
                </a:uFill>
                <a:hlinkClick r:id="rId3"/>
              </a:rPr>
              <a:t>https://www.cdc.gov/coronavirus/2019-ncov/lab/biosafety-faqs.html</a:t>
            </a:r>
            <a:r>
              <a:t>)</a:t>
            </a:r>
          </a:p>
          <a:p>
            <a:pPr marL="171450" indent="-171450">
              <a:spcBef>
                <a:spcPts val="400"/>
              </a:spcBef>
              <a:buSzPct val="100000"/>
              <a:buFont typeface="Arial"/>
              <a:buChar char="•"/>
              <a:defRPr sz="1200"/>
            </a:pPr>
            <a:r>
              <a:t>Specimens should be shipped at 2-8 degrees C with ice packs. If the specimen is frozen, ship overnight on dry ice. </a:t>
            </a:r>
          </a:p>
          <a:p>
            <a:pPr marL="171450" indent="-171450">
              <a:spcBef>
                <a:spcPts val="400"/>
              </a:spcBef>
              <a:buSzPct val="100000"/>
              <a:buFont typeface="Arial"/>
              <a:buChar char="•"/>
              <a:defRPr sz="1200"/>
            </a:pPr>
            <a:r>
              <a:t>The primary receptacle and the secondary packaging should maintain their integrity at the temperature of the refrigerant used as well as the temperatures and the pressures which could result if refrigeration were lost. </a:t>
            </a:r>
          </a:p>
          <a:p>
            <a:pPr marL="171450" indent="-171450">
              <a:spcBef>
                <a:spcPts val="400"/>
              </a:spcBef>
              <a:buSzPct val="100000"/>
              <a:buFont typeface="Arial"/>
              <a:buChar char="•"/>
              <a:defRPr sz="1200"/>
            </a:pPr>
            <a:r>
              <a:t>Packages containing dry ice should be designed and constructed so as to prevent the buildup of pressure and to allow the release of gas that could rupture the packaging.</a:t>
            </a:r>
          </a:p>
          <a:p>
            <a:pPr marL="171450" indent="-171450">
              <a:buSzPct val="100000"/>
              <a:buFont typeface="Arial"/>
              <a:buChar char="•"/>
              <a:defRPr sz="1200"/>
            </a:pPr>
            <a:endParaRPr/>
          </a:p>
          <a:p>
            <a:r>
              <a:t>Specimens for virus isolation and nucleic acid detection purposes should be tested as soon as possible. (</a:t>
            </a:r>
            <a:r>
              <a:rPr u="sng">
                <a:solidFill>
                  <a:srgbClr val="0563C1"/>
                </a:solidFill>
                <a:uFill>
                  <a:solidFill>
                    <a:srgbClr val="0563C1"/>
                  </a:solidFill>
                </a:uFill>
                <a:hlinkClick r:id="rId4"/>
              </a:rPr>
              <a:t>http://www.chinacdc.cn/en/COVID19/202003/P020200308322036088669.pdf</a:t>
            </a:r>
            <a:r>
              <a:t>)</a:t>
            </a:r>
          </a:p>
          <a:p>
            <a:pPr marL="171450" indent="-171450">
              <a:buSzPct val="100000"/>
              <a:buFont typeface="Arial"/>
              <a:buChar char="•"/>
            </a:pPr>
            <a:r>
              <a:t>Specimens to be tested within 24 hours can be stored at 4 °C</a:t>
            </a:r>
          </a:p>
          <a:p>
            <a:pPr marL="171450" indent="-171450">
              <a:buSzPct val="100000"/>
              <a:buFont typeface="Arial"/>
              <a:buChar char="•"/>
            </a:pPr>
            <a:r>
              <a:t>Those that cannot be tested within 24 hours should be stored at -70 °C or below (specimens may be temporarily stored in -20 °C refrigerators in the absence of -70 °C storage condition). Serum can be stored at 4 °C for 3 days and below -20 °C for a longer period.</a:t>
            </a:r>
          </a:p>
          <a:p>
            <a:pPr marL="171450" indent="-171450">
              <a:buSzPct val="100000"/>
              <a:buFont typeface="Arial"/>
              <a:buChar char="•"/>
            </a:pPr>
            <a:r>
              <a:t>A special depot or cabinet is required to store specimens separately. Repeated freeze-thaw cycles during specimen transportation should be avoided.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 name="Shape 716"/>
          <p:cNvSpPr>
            <a:spLocks noGrp="1" noRot="1" noChangeAspect="1"/>
          </p:cNvSpPr>
          <p:nvPr>
            <p:ph type="sldImg"/>
          </p:nvPr>
        </p:nvSpPr>
        <p:spPr>
          <a:xfrm>
            <a:off x="381000" y="685800"/>
            <a:ext cx="6096000" cy="3429000"/>
          </a:xfrm>
          <a:prstGeom prst="rect">
            <a:avLst/>
          </a:prstGeom>
        </p:spPr>
        <p:txBody>
          <a:bodyPr/>
          <a:lstStyle/>
          <a:p>
            <a:endParaRPr/>
          </a:p>
        </p:txBody>
      </p:sp>
      <p:sp>
        <p:nvSpPr>
          <p:cNvPr id="717" name="Shape 717"/>
          <p:cNvSpPr>
            <a:spLocks noGrp="1"/>
          </p:cNvSpPr>
          <p:nvPr>
            <p:ph type="body" sz="quarter" idx="1"/>
          </p:nvPr>
        </p:nvSpPr>
        <p:spPr>
          <a:prstGeom prst="rect">
            <a:avLst/>
          </a:prstGeom>
        </p:spPr>
        <p:txBody>
          <a:bodyPr/>
          <a:lstStyle/>
          <a:p>
            <a:pPr>
              <a:defRPr>
                <a:latin typeface="Source Sans Pro Bold"/>
                <a:ea typeface="Source Sans Pro Bold"/>
                <a:cs typeface="Source Sans Pro Bold"/>
                <a:sym typeface="Source Sans Pro Bold"/>
              </a:defRPr>
            </a:pPr>
            <a:r>
              <a:t>Note: </a:t>
            </a:r>
            <a:r>
              <a:rPr>
                <a:latin typeface="+mn-lt"/>
                <a:ea typeface="+mn-ea"/>
                <a:cs typeface="+mn-cs"/>
                <a:sym typeface="Source Sans Pro Regular"/>
              </a:rPr>
              <a:t>WHO COVID-19 Technical Guidance continues to be updated, so please check WHO website for the most up to date guidance prior to giving this training</a:t>
            </a:r>
          </a:p>
          <a:p>
            <a:endParaRPr>
              <a:latin typeface="+mn-lt"/>
              <a:ea typeface="+mn-ea"/>
              <a:cs typeface="+mn-cs"/>
              <a:sym typeface="Source Sans Pro Regular"/>
            </a:endParaRPr>
          </a:p>
          <a:p>
            <a:r>
              <a:t>Note to facilitator: Briefly summarize key bullets</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0" name="Shape 740"/>
          <p:cNvSpPr>
            <a:spLocks noGrp="1" noRot="1" noChangeAspect="1"/>
          </p:cNvSpPr>
          <p:nvPr>
            <p:ph type="sldImg"/>
          </p:nvPr>
        </p:nvSpPr>
        <p:spPr>
          <a:xfrm>
            <a:off x="381000" y="685800"/>
            <a:ext cx="6096000" cy="3429000"/>
          </a:xfrm>
          <a:prstGeom prst="rect">
            <a:avLst/>
          </a:prstGeom>
        </p:spPr>
        <p:txBody>
          <a:bodyPr/>
          <a:lstStyle/>
          <a:p>
            <a:endParaRPr/>
          </a:p>
        </p:txBody>
      </p:sp>
      <p:sp>
        <p:nvSpPr>
          <p:cNvPr id="741" name="Shape 741"/>
          <p:cNvSpPr>
            <a:spLocks noGrp="1"/>
          </p:cNvSpPr>
          <p:nvPr>
            <p:ph type="body" sz="quarter" idx="1"/>
          </p:nvPr>
        </p:nvSpPr>
        <p:spPr>
          <a:prstGeom prst="rect">
            <a:avLst/>
          </a:prstGeom>
        </p:spPr>
        <p:txBody>
          <a:bodyPr/>
          <a:lstStyle/>
          <a:p>
            <a:r>
              <a:t>Notes for facilitators: «marks» are what need to be written on the shipping box: address, etc.</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6" name="Shape 746"/>
          <p:cNvSpPr>
            <a:spLocks noGrp="1" noRot="1" noChangeAspect="1"/>
          </p:cNvSpPr>
          <p:nvPr>
            <p:ph type="sldImg"/>
          </p:nvPr>
        </p:nvSpPr>
        <p:spPr>
          <a:xfrm>
            <a:off x="381000" y="685800"/>
            <a:ext cx="6096000" cy="3429000"/>
          </a:xfrm>
          <a:prstGeom prst="rect">
            <a:avLst/>
          </a:prstGeom>
        </p:spPr>
        <p:txBody>
          <a:bodyPr/>
          <a:lstStyle/>
          <a:p>
            <a:endParaRPr/>
          </a:p>
        </p:txBody>
      </p:sp>
      <p:sp>
        <p:nvSpPr>
          <p:cNvPr id="747" name="Shape 747"/>
          <p:cNvSpPr>
            <a:spLocks noGrp="1"/>
          </p:cNvSpPr>
          <p:nvPr>
            <p:ph type="body" sz="quarter" idx="1"/>
          </p:nvPr>
        </p:nvSpPr>
        <p:spPr>
          <a:prstGeom prst="rect">
            <a:avLst/>
          </a:prstGeom>
        </p:spPr>
        <p:txBody>
          <a:bodyPr/>
          <a:lstStyle/>
          <a:p>
            <a:r>
              <a:t>Notes for facilitators: Import permits may be the responsibility of the receiving laboratory. </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0" name="Shape 760"/>
          <p:cNvSpPr>
            <a:spLocks noGrp="1" noRot="1" noChangeAspect="1"/>
          </p:cNvSpPr>
          <p:nvPr>
            <p:ph type="sldImg"/>
          </p:nvPr>
        </p:nvSpPr>
        <p:spPr>
          <a:xfrm>
            <a:off x="381000" y="685800"/>
            <a:ext cx="6096000" cy="3429000"/>
          </a:xfrm>
          <a:prstGeom prst="rect">
            <a:avLst/>
          </a:prstGeom>
        </p:spPr>
        <p:txBody>
          <a:bodyPr/>
          <a:lstStyle/>
          <a:p>
            <a:endParaRPr/>
          </a:p>
        </p:txBody>
      </p:sp>
      <p:sp>
        <p:nvSpPr>
          <p:cNvPr id="761" name="Shape 761"/>
          <p:cNvSpPr>
            <a:spLocks noGrp="1"/>
          </p:cNvSpPr>
          <p:nvPr>
            <p:ph type="body" sz="quarter" idx="1"/>
          </p:nvPr>
        </p:nvSpPr>
        <p:spPr>
          <a:prstGeom prst="rect">
            <a:avLst/>
          </a:prstGeom>
        </p:spPr>
        <p:txBody>
          <a:bodyPr/>
          <a:lstStyle/>
          <a:p>
            <a:pPr>
              <a:defRPr>
                <a:latin typeface="Source Sans Pro Bold"/>
                <a:ea typeface="Source Sans Pro Bold"/>
                <a:cs typeface="Source Sans Pro Bold"/>
                <a:sym typeface="Source Sans Pro Bold"/>
              </a:defRPr>
            </a:pPr>
            <a:r>
              <a:t>Note: </a:t>
            </a:r>
            <a:r>
              <a:rPr>
                <a:latin typeface="+mn-lt"/>
                <a:ea typeface="+mn-ea"/>
                <a:cs typeface="+mn-cs"/>
                <a:sym typeface="Source Sans Pro Regular"/>
              </a:rPr>
              <a:t>WHO COVID-19 Technical Guidance continues to be updated, so please check WHO website for the most up to date guidance prior to giving this training</a:t>
            </a:r>
          </a:p>
          <a:p>
            <a:endParaRPr>
              <a:latin typeface="+mn-lt"/>
              <a:ea typeface="+mn-ea"/>
              <a:cs typeface="+mn-cs"/>
              <a:sym typeface="Source Sans Pro Regular"/>
            </a:endParaRPr>
          </a:p>
          <a:p>
            <a:r>
              <a:t>Notes to facilitators: Don’t enclose dry ice in airtight containers! Using dry ice is not common for outbreak investigation in the field.</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9" name="Shape 769"/>
          <p:cNvSpPr>
            <a:spLocks noGrp="1" noRot="1" noChangeAspect="1"/>
          </p:cNvSpPr>
          <p:nvPr>
            <p:ph type="sldImg"/>
          </p:nvPr>
        </p:nvSpPr>
        <p:spPr>
          <a:xfrm>
            <a:off x="381000" y="685800"/>
            <a:ext cx="6096000" cy="3429000"/>
          </a:xfrm>
          <a:prstGeom prst="rect">
            <a:avLst/>
          </a:prstGeom>
        </p:spPr>
        <p:txBody>
          <a:bodyPr/>
          <a:lstStyle/>
          <a:p>
            <a:endParaRPr/>
          </a:p>
        </p:txBody>
      </p:sp>
      <p:sp>
        <p:nvSpPr>
          <p:cNvPr id="770" name="Shape 770"/>
          <p:cNvSpPr>
            <a:spLocks noGrp="1"/>
          </p:cNvSpPr>
          <p:nvPr>
            <p:ph type="body" sz="quarter" idx="1"/>
          </p:nvPr>
        </p:nvSpPr>
        <p:spPr>
          <a:prstGeom prst="rect">
            <a:avLst/>
          </a:prstGeom>
        </p:spPr>
        <p:txBody>
          <a:bodyPr/>
          <a:lstStyle/>
          <a:p>
            <a:r>
              <a:t>Notes to facilitators: </a:t>
            </a:r>
          </a:p>
          <a:p>
            <a:pPr marL="171450" indent="-171450">
              <a:buSzPct val="100000"/>
              <a:buChar char="-"/>
            </a:pPr>
            <a:r>
              <a:t>Primary package can be placed in sealable bag or plastic container to limit contamination of the workers from the outer surface of the primary package. This was a recommended practice when shipping a Ebola suspected sample. </a:t>
            </a:r>
          </a:p>
          <a:p>
            <a:pPr marL="171450" indent="-171450">
              <a:buSzPct val="100000"/>
              <a:buChar char="-"/>
            </a:pPr>
            <a:r>
              <a:t>Primary container must be correctly marked with a minimum of three identifiers:  sample name or unique ID, date of collection, time of collection.</a:t>
            </a:r>
          </a:p>
          <a:p>
            <a:pPr marL="171450" indent="-171450">
              <a:buSzPct val="100000"/>
              <a:buChar char="-"/>
            </a:pPr>
            <a:r>
              <a:t>Tertiary package must be correctly marked and labelled: refer to slides 7-8.</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0" name="Shape 780"/>
          <p:cNvSpPr>
            <a:spLocks noGrp="1" noRot="1" noChangeAspect="1"/>
          </p:cNvSpPr>
          <p:nvPr>
            <p:ph type="sldImg"/>
          </p:nvPr>
        </p:nvSpPr>
        <p:spPr>
          <a:xfrm>
            <a:off x="381000" y="685800"/>
            <a:ext cx="6096000" cy="3429000"/>
          </a:xfrm>
          <a:prstGeom prst="rect">
            <a:avLst/>
          </a:prstGeom>
        </p:spPr>
        <p:txBody>
          <a:bodyPr/>
          <a:lstStyle/>
          <a:p>
            <a:endParaRPr/>
          </a:p>
        </p:txBody>
      </p:sp>
      <p:sp>
        <p:nvSpPr>
          <p:cNvPr id="781" name="Shape 781"/>
          <p:cNvSpPr>
            <a:spLocks noGrp="1"/>
          </p:cNvSpPr>
          <p:nvPr>
            <p:ph type="body" sz="quarter" idx="1"/>
          </p:nvPr>
        </p:nvSpPr>
        <p:spPr>
          <a:prstGeom prst="rect">
            <a:avLst/>
          </a:prstGeom>
        </p:spPr>
        <p:txBody>
          <a:bodyPr/>
          <a:lstStyle/>
          <a:p>
            <a:pPr>
              <a:spcBef>
                <a:spcPts val="0"/>
              </a:spcBef>
            </a:pPr>
            <a:r>
              <a:t>Notes for facilitators: 10% hypochlorite is 10,000 ppm. Hypochlorite solution (bleach) has to be freshly prepared, unless the hypochlorite solution includes a stabilizer.</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 name="Shape 300"/>
          <p:cNvSpPr>
            <a:spLocks noGrp="1" noRot="1" noChangeAspect="1"/>
          </p:cNvSpPr>
          <p:nvPr>
            <p:ph type="sldImg"/>
          </p:nvPr>
        </p:nvSpPr>
        <p:spPr>
          <a:xfrm>
            <a:off x="381000" y="685800"/>
            <a:ext cx="6096000" cy="3429000"/>
          </a:xfrm>
          <a:prstGeom prst="rect">
            <a:avLst/>
          </a:prstGeom>
        </p:spPr>
        <p:txBody>
          <a:bodyPr/>
          <a:lstStyle/>
          <a:p>
            <a:endParaRPr/>
          </a:p>
        </p:txBody>
      </p:sp>
      <p:sp>
        <p:nvSpPr>
          <p:cNvPr id="301" name="Shape 301"/>
          <p:cNvSpPr>
            <a:spLocks noGrp="1"/>
          </p:cNvSpPr>
          <p:nvPr>
            <p:ph type="body" sz="quarter" idx="1"/>
          </p:nvPr>
        </p:nvSpPr>
        <p:spPr>
          <a:prstGeom prst="rect">
            <a:avLst/>
          </a:prstGeom>
        </p:spPr>
        <p:txBody>
          <a:bodyPr/>
          <a:lstStyle>
            <a:lvl1pPr>
              <a:spcBef>
                <a:spcPts val="0"/>
              </a:spcBef>
              <a:defRPr sz="1200"/>
            </a:lvl1pPr>
          </a:lstStyle>
          <a:p>
            <a:r>
              <a:t> </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7" name="Shape 787"/>
          <p:cNvSpPr>
            <a:spLocks noGrp="1" noRot="1" noChangeAspect="1"/>
          </p:cNvSpPr>
          <p:nvPr>
            <p:ph type="sldImg"/>
          </p:nvPr>
        </p:nvSpPr>
        <p:spPr>
          <a:xfrm>
            <a:off x="381000" y="685800"/>
            <a:ext cx="6096000" cy="3429000"/>
          </a:xfrm>
          <a:prstGeom prst="rect">
            <a:avLst/>
          </a:prstGeom>
        </p:spPr>
        <p:txBody>
          <a:bodyPr/>
          <a:lstStyle/>
          <a:p>
            <a:endParaRPr/>
          </a:p>
        </p:txBody>
      </p:sp>
      <p:sp>
        <p:nvSpPr>
          <p:cNvPr id="788" name="Shape 788"/>
          <p:cNvSpPr>
            <a:spLocks noGrp="1"/>
          </p:cNvSpPr>
          <p:nvPr>
            <p:ph type="body" sz="quarter" idx="1"/>
          </p:nvPr>
        </p:nvSpPr>
        <p:spPr>
          <a:prstGeom prst="rect">
            <a:avLst/>
          </a:prstGeom>
        </p:spPr>
        <p:txBody>
          <a:bodyPr/>
          <a:lstStyle/>
          <a:p>
            <a:pPr>
              <a:spcBef>
                <a:spcPts val="0"/>
              </a:spcBef>
            </a:pPr>
            <a:r>
              <a:t>Notes for facilitators: Disposal and disinfection methods are effective if equipment (e.g. autoclave, incinerator) or reagents (e.g. hypochlorite) are properly maintained/prepared and used strictly in accordance with appropriate protocols. </a:t>
            </a:r>
          </a:p>
          <a:p>
            <a:pPr>
              <a:spcBef>
                <a:spcPts val="0"/>
              </a:spcBef>
            </a:pPr>
            <a:r>
              <a:t>Incineration, due to high temperatures in the burn pit, can also be an effective disinfection method if used correctly. However, incineration, particularly in an open pit, is a much less controlled environment than autoclave and requires longer heating times and higher temperatures to be effective in disinfecting. Also keep in mind that: </a:t>
            </a:r>
          </a:p>
          <a:p>
            <a:pPr marL="171450" indent="-171450">
              <a:spcBef>
                <a:spcPts val="0"/>
              </a:spcBef>
              <a:buSzPct val="100000"/>
              <a:buChar char="-"/>
            </a:pPr>
            <a:r>
              <a:t>an open fire has the potential to disperse viable organisms in the air currents; </a:t>
            </a:r>
          </a:p>
          <a:p>
            <a:pPr marL="171450" indent="-171450">
              <a:spcBef>
                <a:spcPts val="0"/>
              </a:spcBef>
              <a:buSzPct val="100000"/>
              <a:buChar char="-"/>
            </a:pPr>
            <a:r>
              <a:t>burning waste treated with chlorine could generate dioxins which are carcinogenic; </a:t>
            </a:r>
          </a:p>
          <a:p>
            <a:pPr marL="171450" indent="-171450">
              <a:spcBef>
                <a:spcPts val="0"/>
              </a:spcBef>
              <a:buSzPct val="100000"/>
              <a:buChar char="-"/>
            </a:pPr>
            <a:r>
              <a:t>burning certain types of plastics can release harmful chemicals.</a:t>
            </a:r>
          </a:p>
          <a:p>
            <a:pPr>
              <a:spcBef>
                <a:spcPts val="0"/>
              </a:spcBef>
            </a:pPr>
            <a:r>
              <a:t>Autoclaving provides a more controlled environment but effectiveness can be compromised by overloading, obstructing the circulation of steam, bags sealed too tightly, trying to autoclave sealed containers, etc. </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 name="Shape 808"/>
          <p:cNvSpPr>
            <a:spLocks noGrp="1" noRot="1" noChangeAspect="1"/>
          </p:cNvSpPr>
          <p:nvPr>
            <p:ph type="sldImg"/>
          </p:nvPr>
        </p:nvSpPr>
        <p:spPr>
          <a:xfrm>
            <a:off x="381000" y="685800"/>
            <a:ext cx="6096000" cy="3429000"/>
          </a:xfrm>
          <a:prstGeom prst="rect">
            <a:avLst/>
          </a:prstGeom>
        </p:spPr>
        <p:txBody>
          <a:bodyPr/>
          <a:lstStyle/>
          <a:p>
            <a:endParaRPr/>
          </a:p>
        </p:txBody>
      </p:sp>
      <p:sp>
        <p:nvSpPr>
          <p:cNvPr id="809" name="Shape 809"/>
          <p:cNvSpPr>
            <a:spLocks noGrp="1"/>
          </p:cNvSpPr>
          <p:nvPr>
            <p:ph type="body" sz="quarter" idx="1"/>
          </p:nvPr>
        </p:nvSpPr>
        <p:spPr>
          <a:prstGeom prst="rect">
            <a:avLst/>
          </a:prstGeom>
        </p:spPr>
        <p:txBody>
          <a:bodyPr/>
          <a:lstStyle/>
          <a:p>
            <a:pPr>
              <a:spcBef>
                <a:spcPts val="0"/>
              </a:spcBef>
            </a:pPr>
            <a:r>
              <a:t>Notes for facilitators: </a:t>
            </a:r>
          </a:p>
          <a:p>
            <a:pPr marL="171450" indent="-171450">
              <a:spcBef>
                <a:spcPts val="0"/>
              </a:spcBef>
              <a:buSzPct val="100000"/>
              <a:buChar char="-"/>
            </a:pPr>
            <a:r>
              <a:t>Sample transport will be discussed in further detail in the sample transport module. </a:t>
            </a:r>
          </a:p>
          <a:p>
            <a:pPr marL="171450" indent="-171450">
              <a:spcBef>
                <a:spcPts val="0"/>
              </a:spcBef>
              <a:buSzPct val="100000"/>
              <a:buChar char="-"/>
            </a:pPr>
            <a:r>
              <a:t>Table is indicative. Depending on the laboratory test and the shipment time, different transport media and temperature may be preferable.</a:t>
            </a:r>
          </a:p>
          <a:p>
            <a:pPr marL="171450" indent="-171450">
              <a:spcBef>
                <a:spcPts val="0"/>
              </a:spcBef>
              <a:buSzPct val="100000"/>
              <a:buChar char="-"/>
            </a:pPr>
            <a:r>
              <a:t>The main idea is to always check with the laboratory.</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6" name="Shape 836"/>
          <p:cNvSpPr>
            <a:spLocks noGrp="1" noRot="1" noChangeAspect="1"/>
          </p:cNvSpPr>
          <p:nvPr>
            <p:ph type="sldImg"/>
          </p:nvPr>
        </p:nvSpPr>
        <p:spPr>
          <a:xfrm>
            <a:off x="381000" y="685800"/>
            <a:ext cx="6096000" cy="3429000"/>
          </a:xfrm>
          <a:prstGeom prst="rect">
            <a:avLst/>
          </a:prstGeom>
        </p:spPr>
        <p:txBody>
          <a:bodyPr/>
          <a:lstStyle/>
          <a:p>
            <a:endParaRPr/>
          </a:p>
        </p:txBody>
      </p:sp>
      <p:sp>
        <p:nvSpPr>
          <p:cNvPr id="837" name="Shape 837"/>
          <p:cNvSpPr>
            <a:spLocks noGrp="1"/>
          </p:cNvSpPr>
          <p:nvPr>
            <p:ph type="body" sz="quarter" idx="1"/>
          </p:nvPr>
        </p:nvSpPr>
        <p:spPr>
          <a:prstGeom prst="rect">
            <a:avLst/>
          </a:prstGeom>
        </p:spPr>
        <p:txBody>
          <a:bodyPr/>
          <a:lstStyle/>
          <a:p>
            <a:pPr>
              <a:defRPr>
                <a:latin typeface="Source Sans Pro Bold"/>
                <a:ea typeface="Source Sans Pro Bold"/>
                <a:cs typeface="Source Sans Pro Bold"/>
                <a:sym typeface="Source Sans Pro Bold"/>
              </a:defRPr>
            </a:pPr>
            <a:r>
              <a:t>Note: </a:t>
            </a:r>
            <a:r>
              <a:rPr>
                <a:latin typeface="+mn-lt"/>
                <a:ea typeface="+mn-ea"/>
                <a:cs typeface="+mn-cs"/>
                <a:sym typeface="Source Sans Pro Regular"/>
              </a:rPr>
              <a:t>WHO COVID-19 Technical Guidance continues to be updated, so please check WHO website for the most up to date guidance prior to giving this training</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1" name="Shape 841"/>
          <p:cNvSpPr>
            <a:spLocks noGrp="1" noRot="1" noChangeAspect="1"/>
          </p:cNvSpPr>
          <p:nvPr>
            <p:ph type="sldImg"/>
          </p:nvPr>
        </p:nvSpPr>
        <p:spPr>
          <a:xfrm>
            <a:off x="381000" y="685800"/>
            <a:ext cx="6096000" cy="3429000"/>
          </a:xfrm>
          <a:prstGeom prst="rect">
            <a:avLst/>
          </a:prstGeom>
        </p:spPr>
        <p:txBody>
          <a:bodyPr/>
          <a:lstStyle/>
          <a:p>
            <a:endParaRPr/>
          </a:p>
        </p:txBody>
      </p:sp>
      <p:sp>
        <p:nvSpPr>
          <p:cNvPr id="842" name="Shape 842"/>
          <p:cNvSpPr>
            <a:spLocks noGrp="1"/>
          </p:cNvSpPr>
          <p:nvPr>
            <p:ph type="body" sz="quarter" idx="1"/>
          </p:nvPr>
        </p:nvSpPr>
        <p:spPr>
          <a:prstGeom prst="rect">
            <a:avLst/>
          </a:prstGeom>
        </p:spPr>
        <p:txBody>
          <a:bodyPr/>
          <a:lstStyle/>
          <a:p>
            <a:pPr>
              <a:defRPr>
                <a:latin typeface="Source Sans Pro Bold"/>
                <a:ea typeface="Source Sans Pro Bold"/>
                <a:cs typeface="Source Sans Pro Bold"/>
                <a:sym typeface="Source Sans Pro Bold"/>
              </a:defRPr>
            </a:pPr>
            <a:r>
              <a:t>Note: </a:t>
            </a:r>
            <a:r>
              <a:rPr>
                <a:latin typeface="+mn-lt"/>
                <a:ea typeface="+mn-ea"/>
                <a:cs typeface="+mn-cs"/>
                <a:sym typeface="Source Sans Pro Regular"/>
              </a:rPr>
              <a:t>WHO COVID-19 Technical Guidance continues to be updated, so please check WHO website for the most up to date guidance prior to giving this training</a:t>
            </a:r>
          </a:p>
          <a:p>
            <a:endParaRPr>
              <a:latin typeface="+mn-lt"/>
              <a:ea typeface="+mn-ea"/>
              <a:cs typeface="+mn-cs"/>
              <a:sym typeface="Source Sans Pro Regular"/>
            </a:endParaRPr>
          </a:p>
          <a:p>
            <a:r>
              <a:t>Notes for facilitators: Private carriers (e.g. airlines) have the right to refuse to carry goods and may hold shipments for extended periods prior to transport. </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2" name="Shape 862"/>
          <p:cNvSpPr>
            <a:spLocks noGrp="1" noRot="1" noChangeAspect="1"/>
          </p:cNvSpPr>
          <p:nvPr>
            <p:ph type="sldImg"/>
          </p:nvPr>
        </p:nvSpPr>
        <p:spPr>
          <a:xfrm>
            <a:off x="381000" y="685800"/>
            <a:ext cx="6096000" cy="3429000"/>
          </a:xfrm>
          <a:prstGeom prst="rect">
            <a:avLst/>
          </a:prstGeom>
        </p:spPr>
        <p:txBody>
          <a:bodyPr/>
          <a:lstStyle/>
          <a:p>
            <a:endParaRPr/>
          </a:p>
        </p:txBody>
      </p:sp>
      <p:sp>
        <p:nvSpPr>
          <p:cNvPr id="863" name="Shape 863"/>
          <p:cNvSpPr>
            <a:spLocks noGrp="1"/>
          </p:cNvSpPr>
          <p:nvPr>
            <p:ph type="body" sz="quarter" idx="1"/>
          </p:nvPr>
        </p:nvSpPr>
        <p:spPr>
          <a:prstGeom prst="rect">
            <a:avLst/>
          </a:prstGeom>
        </p:spPr>
        <p:txBody>
          <a:bodyPr/>
          <a:lstStyle/>
          <a:p>
            <a:pPr>
              <a:defRPr>
                <a:latin typeface="Source Sans Pro Bold"/>
                <a:ea typeface="Source Sans Pro Bold"/>
                <a:cs typeface="Source Sans Pro Bold"/>
                <a:sym typeface="Source Sans Pro Bold"/>
              </a:defRPr>
            </a:pPr>
            <a:r>
              <a:t>Note: </a:t>
            </a:r>
            <a:r>
              <a:rPr>
                <a:latin typeface="+mn-lt"/>
                <a:ea typeface="+mn-ea"/>
                <a:cs typeface="+mn-cs"/>
                <a:sym typeface="Source Sans Pro Regular"/>
              </a:rPr>
              <a:t>WHO COVID-19 Technical Guidance continues to be updated, so please check WHO website for the most up to date guidance prior to giving this training</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 name="Shape 310"/>
          <p:cNvSpPr>
            <a:spLocks noGrp="1" noRot="1" noChangeAspect="1"/>
          </p:cNvSpPr>
          <p:nvPr>
            <p:ph type="sldImg"/>
          </p:nvPr>
        </p:nvSpPr>
        <p:spPr>
          <a:xfrm>
            <a:off x="381000" y="685800"/>
            <a:ext cx="6096000" cy="3429000"/>
          </a:xfrm>
          <a:prstGeom prst="rect">
            <a:avLst/>
          </a:prstGeom>
        </p:spPr>
        <p:txBody>
          <a:bodyPr/>
          <a:lstStyle/>
          <a:p>
            <a:endParaRPr/>
          </a:p>
        </p:txBody>
      </p:sp>
      <p:sp>
        <p:nvSpPr>
          <p:cNvPr id="311" name="Shape 311"/>
          <p:cNvSpPr>
            <a:spLocks noGrp="1"/>
          </p:cNvSpPr>
          <p:nvPr>
            <p:ph type="body" sz="quarter" idx="1"/>
          </p:nvPr>
        </p:nvSpPr>
        <p:spPr>
          <a:prstGeom prst="rect">
            <a:avLst/>
          </a:prstGeom>
        </p:spPr>
        <p:txBody>
          <a:bodyPr/>
          <a:lstStyle>
            <a:lvl1pPr>
              <a:spcBef>
                <a:spcPts val="0"/>
              </a:spcBef>
              <a:defRPr sz="1200"/>
            </a:lvl1pPr>
          </a:lstStyle>
          <a:p>
            <a:r>
              <a:t>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 name="Shape 339"/>
          <p:cNvSpPr>
            <a:spLocks noGrp="1" noRot="1" noChangeAspect="1"/>
          </p:cNvSpPr>
          <p:nvPr>
            <p:ph type="sldImg"/>
          </p:nvPr>
        </p:nvSpPr>
        <p:spPr>
          <a:xfrm>
            <a:off x="381000" y="685800"/>
            <a:ext cx="6096000" cy="3429000"/>
          </a:xfrm>
          <a:prstGeom prst="rect">
            <a:avLst/>
          </a:prstGeom>
        </p:spPr>
        <p:txBody>
          <a:bodyPr/>
          <a:lstStyle/>
          <a:p>
            <a:endParaRPr/>
          </a:p>
        </p:txBody>
      </p:sp>
      <p:sp>
        <p:nvSpPr>
          <p:cNvPr id="340" name="Shape 340"/>
          <p:cNvSpPr>
            <a:spLocks noGrp="1"/>
          </p:cNvSpPr>
          <p:nvPr>
            <p:ph type="body" sz="quarter" idx="1"/>
          </p:nvPr>
        </p:nvSpPr>
        <p:spPr>
          <a:prstGeom prst="rect">
            <a:avLst/>
          </a:prstGeom>
        </p:spPr>
        <p:txBody>
          <a:bodyPr/>
          <a:lstStyle>
            <a:lvl1pPr>
              <a:spcBef>
                <a:spcPts val="0"/>
              </a:spcBef>
            </a:lvl1pPr>
          </a:lstStyle>
          <a:p>
            <a:r>
              <a:t>Notes for facilitators: the syndromic approach can guide the RRT team members in identifying the apparently most adequate sample types according to available data. However one syndrome does not exclude others. This is especially true for the «acute systemic syndrome».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9" name="Shape 429"/>
          <p:cNvSpPr>
            <a:spLocks noGrp="1" noRot="1" noChangeAspect="1"/>
          </p:cNvSpPr>
          <p:nvPr>
            <p:ph type="sldImg"/>
          </p:nvPr>
        </p:nvSpPr>
        <p:spPr>
          <a:xfrm>
            <a:off x="381000" y="685800"/>
            <a:ext cx="6096000" cy="3429000"/>
          </a:xfrm>
          <a:prstGeom prst="rect">
            <a:avLst/>
          </a:prstGeom>
        </p:spPr>
        <p:txBody>
          <a:bodyPr/>
          <a:lstStyle/>
          <a:p>
            <a:endParaRPr/>
          </a:p>
        </p:txBody>
      </p:sp>
      <p:sp>
        <p:nvSpPr>
          <p:cNvPr id="430" name="Shape 430"/>
          <p:cNvSpPr>
            <a:spLocks noGrp="1"/>
          </p:cNvSpPr>
          <p:nvPr>
            <p:ph type="body" sz="quarter" idx="1"/>
          </p:nvPr>
        </p:nvSpPr>
        <p:spPr>
          <a:prstGeom prst="rect">
            <a:avLst/>
          </a:prstGeom>
        </p:spPr>
        <p:txBody>
          <a:bodyPr/>
          <a:lstStyle>
            <a:lvl1pPr>
              <a:spcBef>
                <a:spcPts val="0"/>
              </a:spcBef>
            </a:lvl1pPr>
          </a:lstStyle>
          <a:p>
            <a:r>
              <a:t>Notes for facilitators: Rabies usually gets overlooked and should be seriously considered in case of acute neurological syndrome in rabies endemic areas.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9" name="Shape 529"/>
          <p:cNvSpPr>
            <a:spLocks noGrp="1" noRot="1" noChangeAspect="1"/>
          </p:cNvSpPr>
          <p:nvPr>
            <p:ph type="sldImg"/>
          </p:nvPr>
        </p:nvSpPr>
        <p:spPr>
          <a:xfrm>
            <a:off x="381000" y="685800"/>
            <a:ext cx="6096000" cy="3429000"/>
          </a:xfrm>
          <a:prstGeom prst="rect">
            <a:avLst/>
          </a:prstGeom>
        </p:spPr>
        <p:txBody>
          <a:bodyPr/>
          <a:lstStyle/>
          <a:p>
            <a:endParaRPr/>
          </a:p>
        </p:txBody>
      </p:sp>
      <p:sp>
        <p:nvSpPr>
          <p:cNvPr id="530" name="Shape 530"/>
          <p:cNvSpPr>
            <a:spLocks noGrp="1"/>
          </p:cNvSpPr>
          <p:nvPr>
            <p:ph type="body" sz="quarter" idx="1"/>
          </p:nvPr>
        </p:nvSpPr>
        <p:spPr>
          <a:prstGeom prst="rect">
            <a:avLst/>
          </a:prstGeom>
        </p:spPr>
        <p:txBody>
          <a:bodyPr/>
          <a:lstStyle>
            <a:lvl1pPr>
              <a:spcBef>
                <a:spcPts val="0"/>
              </a:spcBef>
            </a:lvl1pPr>
          </a:lstStyle>
          <a:p>
            <a:r>
              <a:t>Notes for facilitators: sample types mentioned here are somehow easy to collect. Other samples, including more invasive samples like CSF, may be needed. For instance, refer to the acute neurological syndrome flowchart if the clinical history and epidemiological context suggest a neurological affection.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2" name="Shape 582"/>
          <p:cNvSpPr>
            <a:spLocks noGrp="1" noRot="1" noChangeAspect="1"/>
          </p:cNvSpPr>
          <p:nvPr>
            <p:ph type="sldImg"/>
          </p:nvPr>
        </p:nvSpPr>
        <p:spPr>
          <a:xfrm>
            <a:off x="381000" y="685800"/>
            <a:ext cx="6096000" cy="3429000"/>
          </a:xfrm>
          <a:prstGeom prst="rect">
            <a:avLst/>
          </a:prstGeom>
        </p:spPr>
        <p:txBody>
          <a:bodyPr/>
          <a:lstStyle/>
          <a:p>
            <a:endParaRPr/>
          </a:p>
        </p:txBody>
      </p:sp>
      <p:sp>
        <p:nvSpPr>
          <p:cNvPr id="583" name="Shape 583"/>
          <p:cNvSpPr>
            <a:spLocks noGrp="1"/>
          </p:cNvSpPr>
          <p:nvPr>
            <p:ph type="body" sz="quarter" idx="1"/>
          </p:nvPr>
        </p:nvSpPr>
        <p:spPr>
          <a:prstGeom prst="rect">
            <a:avLst/>
          </a:prstGeom>
        </p:spPr>
        <p:txBody>
          <a:bodyPr/>
          <a:lstStyle>
            <a:lvl1pPr>
              <a:spcBef>
                <a:spcPts val="0"/>
              </a:spcBef>
            </a:lvl1pPr>
          </a:lstStyle>
          <a:p>
            <a:r>
              <a:t>Notes for facilitators: The level of PPE should be based on a risk assessment of the activity being performed and mode of transmission of the suspected pathogen. Refer to next slides.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8" name="Shape 588"/>
          <p:cNvSpPr>
            <a:spLocks noGrp="1" noRot="1" noChangeAspect="1"/>
          </p:cNvSpPr>
          <p:nvPr>
            <p:ph type="sldImg"/>
          </p:nvPr>
        </p:nvSpPr>
        <p:spPr>
          <a:xfrm>
            <a:off x="381000" y="685800"/>
            <a:ext cx="6096000" cy="3429000"/>
          </a:xfrm>
          <a:prstGeom prst="rect">
            <a:avLst/>
          </a:prstGeom>
        </p:spPr>
        <p:txBody>
          <a:bodyPr/>
          <a:lstStyle/>
          <a:p>
            <a:endParaRPr/>
          </a:p>
        </p:txBody>
      </p:sp>
      <p:sp>
        <p:nvSpPr>
          <p:cNvPr id="589" name="Shape 589"/>
          <p:cNvSpPr>
            <a:spLocks noGrp="1"/>
          </p:cNvSpPr>
          <p:nvPr>
            <p:ph type="body" sz="quarter" idx="1"/>
          </p:nvPr>
        </p:nvSpPr>
        <p:spPr>
          <a:prstGeom prst="rect">
            <a:avLst/>
          </a:prstGeom>
        </p:spPr>
        <p:txBody>
          <a:bodyPr/>
          <a:lstStyle>
            <a:lvl1pPr>
              <a:spcBef>
                <a:spcPts val="400"/>
              </a:spcBef>
              <a:defRPr sz="1200"/>
            </a:lvl1pPr>
          </a:lstStyle>
          <a:p>
            <a:r>
              <a:t>To decide which level of PPE will provide enough protection for the wearer, consider: The syndrome, the mode of transmission and the activity being performed.</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5" name="Shape 595"/>
          <p:cNvSpPr>
            <a:spLocks noGrp="1" noRot="1" noChangeAspect="1"/>
          </p:cNvSpPr>
          <p:nvPr>
            <p:ph type="sldImg"/>
          </p:nvPr>
        </p:nvSpPr>
        <p:spPr>
          <a:xfrm>
            <a:off x="381000" y="685800"/>
            <a:ext cx="6096000" cy="3429000"/>
          </a:xfrm>
          <a:prstGeom prst="rect">
            <a:avLst/>
          </a:prstGeom>
        </p:spPr>
        <p:txBody>
          <a:bodyPr/>
          <a:lstStyle/>
          <a:p>
            <a:endParaRPr/>
          </a:p>
        </p:txBody>
      </p:sp>
      <p:sp>
        <p:nvSpPr>
          <p:cNvPr id="596" name="Shape 596"/>
          <p:cNvSpPr>
            <a:spLocks noGrp="1"/>
          </p:cNvSpPr>
          <p:nvPr>
            <p:ph type="body" sz="quarter" idx="1"/>
          </p:nvPr>
        </p:nvSpPr>
        <p:spPr>
          <a:prstGeom prst="rect">
            <a:avLst/>
          </a:prstGeom>
        </p:spPr>
        <p:txBody>
          <a:bodyPr/>
          <a:lstStyle/>
          <a:p>
            <a:pPr>
              <a:spcBef>
                <a:spcPts val="0"/>
              </a:spcBef>
            </a:pPr>
            <a:r>
              <a:t>Notes for facilitators: Some of the risk may come from the activity being carried out. Suggestion of group discussion or exercise: come up with examples (pathogen and activity) for some risk groups in the context of an RRT outbreak investigation in the field and discuss if the PPE recommendations are appropriate.</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pic>
        <p:nvPicPr>
          <p:cNvPr id="1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5" name="Rectangle 1"/>
          <p:cNvSpPr/>
          <p:nvPr/>
        </p:nvSpPr>
        <p:spPr>
          <a:xfrm>
            <a:off x="0" y="14"/>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pic>
        <p:nvPicPr>
          <p:cNvPr id="26" name="Picture 14" descr="Picture 14"/>
          <p:cNvPicPr>
            <a:picLocks noChangeAspect="1"/>
          </p:cNvPicPr>
          <p:nvPr/>
        </p:nvPicPr>
        <p:blipFill>
          <a:blip r:embed="rId4"/>
          <a:stretch>
            <a:fillRect/>
          </a:stretch>
        </p:blipFill>
        <p:spPr>
          <a:xfrm>
            <a:off x="4" y="0"/>
            <a:ext cx="6560820" cy="5372100"/>
          </a:xfrm>
          <a:prstGeom prst="rect">
            <a:avLst/>
          </a:prstGeom>
          <a:ln w="12700">
            <a:miter lim="400000"/>
          </a:ln>
        </p:spPr>
      </p:pic>
      <p:pic>
        <p:nvPicPr>
          <p:cNvPr id="27" name="Picture 18" descr="Picture 18"/>
          <p:cNvPicPr>
            <a:picLocks noChangeAspect="1"/>
          </p:cNvPicPr>
          <p:nvPr/>
        </p:nvPicPr>
        <p:blipFill>
          <a:blip r:embed="rId5"/>
          <a:stretch>
            <a:fillRect/>
          </a:stretch>
        </p:blipFill>
        <p:spPr>
          <a:xfrm>
            <a:off x="9002490" y="5116962"/>
            <a:ext cx="2823416" cy="908687"/>
          </a:xfrm>
          <a:prstGeom prst="rect">
            <a:avLst/>
          </a:prstGeom>
          <a:ln w="12700">
            <a:miter lim="400000"/>
          </a:ln>
        </p:spPr>
      </p:pic>
      <p:pic>
        <p:nvPicPr>
          <p:cNvPr id="28" name="Picture 19" descr="Picture 19"/>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9" name="Body Level One…"/>
          <p:cNvSpPr txBox="1">
            <a:spLocks noGrp="1"/>
          </p:cNvSpPr>
          <p:nvPr>
            <p:ph type="body" sz="quarter" idx="1"/>
          </p:nvPr>
        </p:nvSpPr>
        <p:spPr>
          <a:xfrm>
            <a:off x="5525728" y="3491867"/>
            <a:ext cx="5925539" cy="914401"/>
          </a:xfrm>
          <a:prstGeom prst="rect">
            <a:avLst/>
          </a:prstGeom>
        </p:spPr>
        <p:txBody>
          <a:bodyPr/>
          <a:lstStyle>
            <a:lvl1pPr defTabSz="289320">
              <a:spcBef>
                <a:spcPts val="300"/>
              </a:spcBef>
              <a:defRPr sz="3200">
                <a:latin typeface="Source Sans Pro Bold"/>
                <a:ea typeface="Source Sans Pro Bold"/>
                <a:cs typeface="Source Sans Pro Bold"/>
                <a:sym typeface="Source Sans Pro Bold"/>
              </a:defRPr>
            </a:lvl1pPr>
            <a:lvl2pPr marL="216990" indent="-72330" defTabSz="289320">
              <a:spcBef>
                <a:spcPts val="300"/>
              </a:spcBef>
              <a:defRPr sz="3200">
                <a:latin typeface="Source Sans Pro Bold"/>
                <a:ea typeface="Source Sans Pro Bold"/>
                <a:cs typeface="Source Sans Pro Bold"/>
                <a:sym typeface="Source Sans Pro Bold"/>
              </a:defRPr>
            </a:lvl2pPr>
            <a:lvl3pPr marL="361649" indent="-72330" defTabSz="289320">
              <a:spcBef>
                <a:spcPts val="300"/>
              </a:spcBef>
              <a:defRPr sz="3200">
                <a:latin typeface="Source Sans Pro Bold"/>
                <a:ea typeface="Source Sans Pro Bold"/>
                <a:cs typeface="Source Sans Pro Bold"/>
                <a:sym typeface="Source Sans Pro Bold"/>
              </a:defRPr>
            </a:lvl3pPr>
            <a:lvl4pPr marL="506309" indent="-72329" defTabSz="289320">
              <a:spcBef>
                <a:spcPts val="300"/>
              </a:spcBef>
              <a:defRPr sz="3200">
                <a:latin typeface="Source Sans Pro Bold"/>
                <a:ea typeface="Source Sans Pro Bold"/>
                <a:cs typeface="Source Sans Pro Bold"/>
                <a:sym typeface="Source Sans Pro Bold"/>
              </a:defRPr>
            </a:lvl4pPr>
            <a:lvl5pPr marL="650968" indent="-72329" defTabSz="289320">
              <a:spcBef>
                <a:spcPts val="300"/>
              </a:spcBef>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0" name="Title Text"/>
          <p:cNvSpPr txBox="1">
            <a:spLocks noGrp="1"/>
          </p:cNvSpPr>
          <p:nvPr>
            <p:ph type="title"/>
          </p:nvPr>
        </p:nvSpPr>
        <p:spPr>
          <a:xfrm>
            <a:off x="517796" y="1587568"/>
            <a:ext cx="4490141" cy="2410276"/>
          </a:xfrm>
          <a:prstGeom prst="rect">
            <a:avLst/>
          </a:prstGeom>
        </p:spPr>
        <p:txBody>
          <a:bodyPr/>
          <a:lstStyle>
            <a:lvl1pPr defTabSz="289320">
              <a:defRPr sz="3200"/>
            </a:lvl1pPr>
          </a:lstStyle>
          <a:p>
            <a:r>
              <a:t>Title Text</a:t>
            </a:r>
          </a:p>
        </p:txBody>
      </p:sp>
      <p:sp>
        <p:nvSpPr>
          <p:cNvPr id="2" name="Subtitle 5">
            <a:extLst>
              <a:ext uri="{FF2B5EF4-FFF2-40B4-BE49-F238E27FC236}">
                <a16:creationId xmlns:a16="http://schemas.microsoft.com/office/drawing/2014/main" id="{8B1AEF53-A746-8FF0-2079-2D0899DE5BAC}"/>
              </a:ext>
            </a:extLst>
          </p:cNvPr>
          <p:cNvSpPr txBox="1"/>
          <p:nvPr userDrawn="1"/>
        </p:nvSpPr>
        <p:spPr>
          <a:xfrm>
            <a:off x="8106769" y="647894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C208B8FB-C823-D4AC-2BD6-F2BB52E9E83F}"/>
              </a:ext>
            </a:extLst>
          </p:cNvPr>
          <p:cNvSpPr txBox="1"/>
          <p:nvPr userDrawn="1"/>
        </p:nvSpPr>
        <p:spPr>
          <a:xfrm>
            <a:off x="8106769" y="663631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B7.1 Lab</a:t>
            </a:r>
            <a:r>
              <a:rPr lang="hu-HU" dirty="0" err="1"/>
              <a:t>oratory</a:t>
            </a:r>
            <a:r>
              <a:rPr lang="hu-HU" dirty="0"/>
              <a:t> </a:t>
            </a:r>
            <a:r>
              <a:rPr lang="hu-HU" dirty="0" err="1"/>
              <a:t>Sample</a:t>
            </a:r>
            <a:r>
              <a:rPr lang="hu-HU" dirty="0"/>
              <a:t> Management</a:t>
            </a:r>
            <a:endParaRPr dirty="0"/>
          </a:p>
        </p:txBody>
      </p:sp>
      <p:sp>
        <p:nvSpPr>
          <p:cNvPr id="4" name="Slide Number">
            <a:extLst>
              <a:ext uri="{FF2B5EF4-FFF2-40B4-BE49-F238E27FC236}">
                <a16:creationId xmlns:a16="http://schemas.microsoft.com/office/drawing/2014/main" id="{86F5E7F3-5599-E8FD-FD96-2EA6DD4410F5}"/>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67"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68"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69"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70"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 name="Subtitle 5">
            <a:extLst>
              <a:ext uri="{FF2B5EF4-FFF2-40B4-BE49-F238E27FC236}">
                <a16:creationId xmlns:a16="http://schemas.microsoft.com/office/drawing/2014/main" id="{C8442ED2-B392-1F69-2F36-7C14D0235AA8}"/>
              </a:ext>
            </a:extLst>
          </p:cNvPr>
          <p:cNvSpPr txBox="1"/>
          <p:nvPr userDrawn="1"/>
        </p:nvSpPr>
        <p:spPr>
          <a:xfrm>
            <a:off x="8106769" y="647894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5FB420DF-8008-35D5-05A2-1857B3D13FA5}"/>
              </a:ext>
            </a:extLst>
          </p:cNvPr>
          <p:cNvSpPr txBox="1"/>
          <p:nvPr userDrawn="1"/>
        </p:nvSpPr>
        <p:spPr>
          <a:xfrm>
            <a:off x="8106769" y="663631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B7.1 Lab</a:t>
            </a:r>
            <a:r>
              <a:rPr lang="hu-HU" dirty="0" err="1"/>
              <a:t>oratory</a:t>
            </a:r>
            <a:r>
              <a:rPr lang="hu-HU" dirty="0"/>
              <a:t> </a:t>
            </a:r>
            <a:r>
              <a:rPr lang="hu-HU" dirty="0" err="1"/>
              <a:t>Sample</a:t>
            </a:r>
            <a:r>
              <a:rPr lang="hu-HU" dirty="0"/>
              <a:t> Management</a:t>
            </a:r>
            <a:endParaRPr dirty="0"/>
          </a:p>
        </p:txBody>
      </p:sp>
      <p:sp>
        <p:nvSpPr>
          <p:cNvPr id="4" name="Slide Number">
            <a:extLst>
              <a:ext uri="{FF2B5EF4-FFF2-40B4-BE49-F238E27FC236}">
                <a16:creationId xmlns:a16="http://schemas.microsoft.com/office/drawing/2014/main" id="{6F8C1D0B-2E20-A694-D14F-2BE3BD8AAFD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8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8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8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8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86"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mn-lt"/>
                <a:ea typeface="+mn-ea"/>
                <a:cs typeface="+mn-cs"/>
                <a:sym typeface="Source Sans Pro Regular"/>
              </a:defRPr>
            </a:pPr>
            <a:endParaRPr/>
          </a:p>
        </p:txBody>
      </p:sp>
      <p:pic>
        <p:nvPicPr>
          <p:cNvPr id="187" name="Picture 3" descr="Picture 3"/>
          <p:cNvPicPr>
            <a:picLocks noChangeAspect="1"/>
          </p:cNvPicPr>
          <p:nvPr/>
        </p:nvPicPr>
        <p:blipFill>
          <a:blip r:embed="rId4"/>
          <a:stretch>
            <a:fillRect/>
          </a:stretch>
        </p:blipFill>
        <p:spPr>
          <a:xfrm>
            <a:off x="-9143" y="-18868"/>
            <a:ext cx="5130801" cy="660401"/>
          </a:xfrm>
          <a:prstGeom prst="rect">
            <a:avLst/>
          </a:prstGeom>
          <a:ln w="12700">
            <a:miter lim="400000"/>
          </a:ln>
        </p:spPr>
      </p:pic>
      <p:sp>
        <p:nvSpPr>
          <p:cNvPr id="188" name="TextBox 4"/>
          <p:cNvSpPr txBox="1"/>
          <p:nvPr/>
        </p:nvSpPr>
        <p:spPr>
          <a:xfrm>
            <a:off x="275896" y="11103"/>
            <a:ext cx="2627841"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Disclaimer</a:t>
            </a:r>
          </a:p>
        </p:txBody>
      </p:sp>
      <p:pic>
        <p:nvPicPr>
          <p:cNvPr id="189"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190" name="Body Level One…"/>
          <p:cNvSpPr txBox="1">
            <a:spLocks noGrp="1"/>
          </p:cNvSpPr>
          <p:nvPr>
            <p:ph type="body" idx="1"/>
          </p:nvPr>
        </p:nvSpPr>
        <p:spPr>
          <a:xfrm>
            <a:off x="797442" y="842963"/>
            <a:ext cx="10450423" cy="5206965"/>
          </a:xfrm>
          <a:prstGeom prst="rect">
            <a:avLst/>
          </a:prstGeom>
        </p:spPr>
        <p:txBody>
          <a:bodyPr/>
          <a:lstStyle>
            <a:lvl1pPr defTabSz="289320">
              <a:spcBef>
                <a:spcPts val="300"/>
              </a:spcBef>
              <a:defRPr sz="2000"/>
            </a:lvl1pPr>
            <a:lvl2pPr marL="216990" indent="-72330" defTabSz="289320">
              <a:spcBef>
                <a:spcPts val="300"/>
              </a:spcBef>
              <a:defRPr sz="2000"/>
            </a:lvl2pPr>
            <a:lvl3pPr marL="361649" indent="-72330" defTabSz="289320">
              <a:spcBef>
                <a:spcPts val="300"/>
              </a:spcBef>
              <a:defRPr sz="2000"/>
            </a:lvl3pPr>
            <a:lvl4pPr marL="506309" indent="-72329" defTabSz="289320">
              <a:spcBef>
                <a:spcPts val="300"/>
              </a:spcBef>
              <a:defRPr sz="2000"/>
            </a:lvl4pPr>
            <a:lvl5pPr marL="650968" indent="-72329" defTabSz="289320">
              <a:spcBef>
                <a:spcPts val="300"/>
              </a:spcBef>
              <a:defRPr sz="2000"/>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2FAB649A-FBBC-7C47-3F9A-103A62BF9844}"/>
              </a:ext>
            </a:extLst>
          </p:cNvPr>
          <p:cNvSpPr txBox="1"/>
          <p:nvPr userDrawn="1"/>
        </p:nvSpPr>
        <p:spPr>
          <a:xfrm>
            <a:off x="8106769" y="647894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AF08DC97-BA03-5B1F-9F28-065346DE3F73}"/>
              </a:ext>
            </a:extLst>
          </p:cNvPr>
          <p:cNvSpPr txBox="1"/>
          <p:nvPr userDrawn="1"/>
        </p:nvSpPr>
        <p:spPr>
          <a:xfrm>
            <a:off x="8106769" y="663631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B7.1 Lab</a:t>
            </a:r>
            <a:r>
              <a:rPr lang="hu-HU" dirty="0" err="1"/>
              <a:t>oratory</a:t>
            </a:r>
            <a:r>
              <a:rPr lang="hu-HU" dirty="0"/>
              <a:t> </a:t>
            </a:r>
            <a:r>
              <a:rPr lang="hu-HU" dirty="0" err="1"/>
              <a:t>Sample</a:t>
            </a:r>
            <a:r>
              <a:rPr lang="hu-HU" dirty="0"/>
              <a:t> Management</a:t>
            </a:r>
            <a:endParaRPr dirty="0"/>
          </a:p>
        </p:txBody>
      </p:sp>
      <p:sp>
        <p:nvSpPr>
          <p:cNvPr id="4" name="Slide Number">
            <a:extLst>
              <a:ext uri="{FF2B5EF4-FFF2-40B4-BE49-F238E27FC236}">
                <a16:creationId xmlns:a16="http://schemas.microsoft.com/office/drawing/2014/main" id="{86EA888E-C618-FCA6-DA41-5BA924EBE88B}"/>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198"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199"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00"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01"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02"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pic>
        <p:nvPicPr>
          <p:cNvPr id="206" name="Picture 6" descr="Picture 6"/>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207" name="Body Level One…"/>
          <p:cNvSpPr txBox="1">
            <a:spLocks noGrp="1"/>
          </p:cNvSpPr>
          <p:nvPr>
            <p:ph type="body" sz="half" idx="1"/>
          </p:nvPr>
        </p:nvSpPr>
        <p:spPr>
          <a:xfrm>
            <a:off x="2279575" y="1700808"/>
            <a:ext cx="7416826" cy="4349120"/>
          </a:xfrm>
          <a:prstGeom prst="rect">
            <a:avLst/>
          </a:prstGeom>
        </p:spPr>
        <p:txBody>
          <a:bodyPr/>
          <a:lstStyle>
            <a:lvl1pPr defTabSz="289320">
              <a:spcBef>
                <a:spcPts val="300"/>
              </a:spcBef>
              <a:defRPr sz="2000"/>
            </a:lvl1pPr>
            <a:lvl2pPr marL="216990" indent="-72330" defTabSz="289320">
              <a:spcBef>
                <a:spcPts val="300"/>
              </a:spcBef>
              <a:defRPr sz="2000"/>
            </a:lvl2pPr>
            <a:lvl3pPr marL="361649" indent="-72330" defTabSz="289320">
              <a:spcBef>
                <a:spcPts val="300"/>
              </a:spcBef>
              <a:defRPr sz="2000"/>
            </a:lvl3pPr>
            <a:lvl4pPr marL="506309" indent="-72329" defTabSz="289320">
              <a:spcBef>
                <a:spcPts val="300"/>
              </a:spcBef>
              <a:defRPr sz="2000"/>
            </a:lvl4pPr>
            <a:lvl5pPr marL="650968" indent="-72329" defTabSz="289320">
              <a:spcBef>
                <a:spcPts val="300"/>
              </a:spcBef>
              <a:defRPr sz="2000"/>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1FCD3E87-AA6D-B57F-CE47-ABEF2A456250}"/>
              </a:ext>
            </a:extLst>
          </p:cNvPr>
          <p:cNvSpPr txBox="1"/>
          <p:nvPr userDrawn="1"/>
        </p:nvSpPr>
        <p:spPr>
          <a:xfrm>
            <a:off x="8106769" y="647894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F06A39C6-DB84-407A-ABAB-42EB260792D5}"/>
              </a:ext>
            </a:extLst>
          </p:cNvPr>
          <p:cNvSpPr txBox="1"/>
          <p:nvPr userDrawn="1"/>
        </p:nvSpPr>
        <p:spPr>
          <a:xfrm>
            <a:off x="8106769" y="663631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B7.1 Lab</a:t>
            </a:r>
            <a:r>
              <a:rPr lang="hu-HU" dirty="0" err="1"/>
              <a:t>oratory</a:t>
            </a:r>
            <a:r>
              <a:rPr lang="hu-HU" dirty="0"/>
              <a:t> </a:t>
            </a:r>
            <a:r>
              <a:rPr lang="hu-HU" dirty="0" err="1"/>
              <a:t>Sample</a:t>
            </a:r>
            <a:r>
              <a:rPr lang="hu-HU" dirty="0"/>
              <a:t> Management</a:t>
            </a:r>
            <a:endParaRPr dirty="0"/>
          </a:p>
        </p:txBody>
      </p:sp>
      <p:sp>
        <p:nvSpPr>
          <p:cNvPr id="4" name="Slide Number">
            <a:extLst>
              <a:ext uri="{FF2B5EF4-FFF2-40B4-BE49-F238E27FC236}">
                <a16:creationId xmlns:a16="http://schemas.microsoft.com/office/drawing/2014/main" id="{5572C553-BF84-A2AA-CE65-B771B89E7946}"/>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Rectangle 2">
            <a:extLst>
              <a:ext uri="{FF2B5EF4-FFF2-40B4-BE49-F238E27FC236}">
                <a16:creationId xmlns:a16="http://schemas.microsoft.com/office/drawing/2014/main" id="{0BCB07E1-5848-DE27-5639-23AB30BA3B71}"/>
              </a:ext>
            </a:extLst>
          </p:cNvPr>
          <p:cNvSpPr txBox="1"/>
          <p:nvPr userDrawn="1"/>
        </p:nvSpPr>
        <p:spPr>
          <a:xfrm>
            <a:off x="135312" y="73402"/>
            <a:ext cx="8138160" cy="5355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b="1" dirty="0"/>
              <a:t>Learning objectives</a:t>
            </a: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15"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216"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17"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18"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19"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22" name="Title Text"/>
          <p:cNvSpPr txBox="1">
            <a:spLocks noGrp="1"/>
          </p:cNvSpPr>
          <p:nvPr>
            <p:ph type="title"/>
          </p:nvPr>
        </p:nvSpPr>
        <p:spPr>
          <a:xfrm>
            <a:off x="223694" y="-43663"/>
            <a:ext cx="3571875" cy="646113"/>
          </a:xfrm>
          <a:prstGeom prst="rect">
            <a:avLst/>
          </a:prstGeom>
        </p:spPr>
        <p:txBody>
          <a:bodyPr/>
          <a:lstStyle>
            <a:lvl1pPr defTabSz="289320">
              <a:defRPr sz="3200"/>
            </a:lvl1pPr>
          </a:lstStyle>
          <a:p>
            <a:r>
              <a:t>Title Text</a:t>
            </a:r>
          </a:p>
        </p:txBody>
      </p:sp>
      <p:sp>
        <p:nvSpPr>
          <p:cNvPr id="223" name="Body Level One…"/>
          <p:cNvSpPr txBox="1">
            <a:spLocks noGrp="1"/>
          </p:cNvSpPr>
          <p:nvPr>
            <p:ph type="body" idx="1"/>
          </p:nvPr>
        </p:nvSpPr>
        <p:spPr>
          <a:xfrm>
            <a:off x="2438402" y="1247001"/>
            <a:ext cx="8058616" cy="4654071"/>
          </a:xfrm>
          <a:prstGeom prst="rect">
            <a:avLst/>
          </a:prstGeom>
        </p:spPr>
        <p:txBody>
          <a:bodyP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8D47977D-3066-D606-4C95-36421A12F0E1}"/>
              </a:ext>
            </a:extLst>
          </p:cNvPr>
          <p:cNvSpPr txBox="1"/>
          <p:nvPr userDrawn="1"/>
        </p:nvSpPr>
        <p:spPr>
          <a:xfrm>
            <a:off x="8106769" y="647894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0F003DF4-9D44-9AFD-0EBA-5D4C2B7A56D9}"/>
              </a:ext>
            </a:extLst>
          </p:cNvPr>
          <p:cNvSpPr txBox="1"/>
          <p:nvPr userDrawn="1"/>
        </p:nvSpPr>
        <p:spPr>
          <a:xfrm>
            <a:off x="8106769" y="663631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B7.1 Lab</a:t>
            </a:r>
            <a:r>
              <a:rPr lang="hu-HU" dirty="0" err="1"/>
              <a:t>oratory</a:t>
            </a:r>
            <a:r>
              <a:rPr lang="hu-HU" dirty="0"/>
              <a:t> </a:t>
            </a:r>
            <a:r>
              <a:rPr lang="hu-HU" dirty="0" err="1"/>
              <a:t>Sample</a:t>
            </a:r>
            <a:r>
              <a:rPr lang="hu-HU" dirty="0"/>
              <a:t> Management</a:t>
            </a:r>
            <a:endParaRPr dirty="0"/>
          </a:p>
        </p:txBody>
      </p:sp>
      <p:sp>
        <p:nvSpPr>
          <p:cNvPr id="4" name="Slide Number">
            <a:extLst>
              <a:ext uri="{FF2B5EF4-FFF2-40B4-BE49-F238E27FC236}">
                <a16:creationId xmlns:a16="http://schemas.microsoft.com/office/drawing/2014/main" id="{B6F8299F-09EB-601C-8346-B34DA56419E8}"/>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31" name="Image" descr="Image"/>
          <p:cNvPicPr>
            <a:picLocks noChangeAspect="1"/>
          </p:cNvPicPr>
          <p:nvPr/>
        </p:nvPicPr>
        <p:blipFill>
          <a:blip r:embed="rId2"/>
          <a:stretch>
            <a:fillRect/>
          </a:stretch>
        </p:blipFill>
        <p:spPr>
          <a:xfrm>
            <a:off x="-18792" y="-138394"/>
            <a:ext cx="6369716" cy="835576"/>
          </a:xfrm>
          <a:prstGeom prst="rect">
            <a:avLst/>
          </a:prstGeom>
          <a:ln w="12700">
            <a:miter lim="400000"/>
          </a:ln>
        </p:spPr>
      </p:pic>
      <p:pic>
        <p:nvPicPr>
          <p:cNvPr id="23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33"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34"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35"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38" name="Click to add text"/>
          <p:cNvSpPr txBox="1">
            <a:spLocks noGrp="1"/>
          </p:cNvSpPr>
          <p:nvPr>
            <p:ph type="title" hasCustomPrompt="1"/>
          </p:nvPr>
        </p:nvSpPr>
        <p:spPr>
          <a:xfrm>
            <a:off x="223694" y="-69063"/>
            <a:ext cx="3571875" cy="646113"/>
          </a:xfrm>
          <a:prstGeom prst="rect">
            <a:avLst/>
          </a:prstGeom>
        </p:spPr>
        <p:txBody>
          <a:bodyPr/>
          <a:lstStyle>
            <a:lvl1pPr defTabSz="289320">
              <a:defRPr sz="3200"/>
            </a:lvl1pPr>
          </a:lstStyle>
          <a:p>
            <a:r>
              <a:t>Click to add text</a:t>
            </a:r>
          </a:p>
        </p:txBody>
      </p:sp>
      <p:sp>
        <p:nvSpPr>
          <p:cNvPr id="239" name="Body Level One…"/>
          <p:cNvSpPr txBox="1">
            <a:spLocks noGrp="1"/>
          </p:cNvSpPr>
          <p:nvPr>
            <p:ph type="body" idx="1"/>
          </p:nvPr>
        </p:nvSpPr>
        <p:spPr>
          <a:xfrm>
            <a:off x="2378927" y="1247001"/>
            <a:ext cx="8222168" cy="4654071"/>
          </a:xfrm>
          <a:prstGeom prst="rect">
            <a:avLst/>
          </a:prstGeom>
        </p:spPr>
        <p:txBody>
          <a:bodyP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0B38467C-84FC-B54A-8DB9-3D82B023AF7F}"/>
              </a:ext>
            </a:extLst>
          </p:cNvPr>
          <p:cNvSpPr txBox="1"/>
          <p:nvPr userDrawn="1"/>
        </p:nvSpPr>
        <p:spPr>
          <a:xfrm>
            <a:off x="8106769" y="647894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2279B917-822B-3A90-9117-1AFFD2119C87}"/>
              </a:ext>
            </a:extLst>
          </p:cNvPr>
          <p:cNvSpPr txBox="1"/>
          <p:nvPr userDrawn="1"/>
        </p:nvSpPr>
        <p:spPr>
          <a:xfrm>
            <a:off x="8106769" y="663631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B7.1 Lab</a:t>
            </a:r>
            <a:r>
              <a:rPr lang="hu-HU" dirty="0" err="1"/>
              <a:t>oratory</a:t>
            </a:r>
            <a:r>
              <a:rPr lang="hu-HU" dirty="0"/>
              <a:t> </a:t>
            </a:r>
            <a:r>
              <a:rPr lang="hu-HU" dirty="0" err="1"/>
              <a:t>Sample</a:t>
            </a:r>
            <a:r>
              <a:rPr lang="hu-HU" dirty="0"/>
              <a:t> Management</a:t>
            </a:r>
            <a:endParaRPr dirty="0"/>
          </a:p>
        </p:txBody>
      </p:sp>
      <p:sp>
        <p:nvSpPr>
          <p:cNvPr id="4" name="Slide Number">
            <a:extLst>
              <a:ext uri="{FF2B5EF4-FFF2-40B4-BE49-F238E27FC236}">
                <a16:creationId xmlns:a16="http://schemas.microsoft.com/office/drawing/2014/main" id="{B4D58EFA-9DC8-607A-F651-FA887A80A561}"/>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47" name="Image" descr="Image"/>
          <p:cNvPicPr>
            <a:picLocks noChangeAspect="1"/>
          </p:cNvPicPr>
          <p:nvPr/>
        </p:nvPicPr>
        <p:blipFill>
          <a:blip r:embed="rId2"/>
          <a:srcRect t="43728"/>
          <a:stretch>
            <a:fillRect/>
          </a:stretch>
        </p:blipFill>
        <p:spPr>
          <a:xfrm>
            <a:off x="-1" y="-30158"/>
            <a:ext cx="10012333" cy="768089"/>
          </a:xfrm>
          <a:prstGeom prst="rect">
            <a:avLst/>
          </a:prstGeom>
          <a:ln w="12700">
            <a:miter lim="400000"/>
          </a:ln>
        </p:spPr>
      </p:pic>
      <p:pic>
        <p:nvPicPr>
          <p:cNvPr id="248"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49"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50"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51"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54" name="Body Level One…"/>
          <p:cNvSpPr txBox="1">
            <a:spLocks noGrp="1"/>
          </p:cNvSpPr>
          <p:nvPr>
            <p:ph type="body" idx="1"/>
          </p:nvPr>
        </p:nvSpPr>
        <p:spPr>
          <a:xfrm>
            <a:off x="2378927" y="1247001"/>
            <a:ext cx="8222168" cy="4654071"/>
          </a:xfrm>
          <a:prstGeom prst="rect">
            <a:avLst/>
          </a:prstGeom>
        </p:spPr>
        <p:txBody>
          <a:bodyP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55" name="Click to add text"/>
          <p:cNvSpPr txBox="1">
            <a:spLocks noGrp="1"/>
          </p:cNvSpPr>
          <p:nvPr>
            <p:ph type="title" hasCustomPrompt="1"/>
          </p:nvPr>
        </p:nvSpPr>
        <p:spPr>
          <a:xfrm>
            <a:off x="202546" y="-20444"/>
            <a:ext cx="3571875" cy="646113"/>
          </a:xfrm>
          <a:prstGeom prst="rect">
            <a:avLst/>
          </a:prstGeom>
        </p:spPr>
        <p:txBody>
          <a:bodyPr/>
          <a:lstStyle>
            <a:lvl1pPr defTabSz="289320">
              <a:defRPr sz="3200"/>
            </a:lvl1pPr>
          </a:lstStyle>
          <a:p>
            <a:r>
              <a:t>Click to add text</a:t>
            </a:r>
          </a:p>
        </p:txBody>
      </p:sp>
      <p:sp>
        <p:nvSpPr>
          <p:cNvPr id="2" name="Subtitle 5">
            <a:extLst>
              <a:ext uri="{FF2B5EF4-FFF2-40B4-BE49-F238E27FC236}">
                <a16:creationId xmlns:a16="http://schemas.microsoft.com/office/drawing/2014/main" id="{AC2F8B06-90A6-91DB-E59C-E4DC2504B480}"/>
              </a:ext>
            </a:extLst>
          </p:cNvPr>
          <p:cNvSpPr txBox="1"/>
          <p:nvPr userDrawn="1"/>
        </p:nvSpPr>
        <p:spPr>
          <a:xfrm>
            <a:off x="8106769" y="647894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8843942B-5AFB-C30F-73BB-5ECEFFD0FAC5}"/>
              </a:ext>
            </a:extLst>
          </p:cNvPr>
          <p:cNvSpPr txBox="1"/>
          <p:nvPr userDrawn="1"/>
        </p:nvSpPr>
        <p:spPr>
          <a:xfrm>
            <a:off x="8106769" y="663631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B7.1 Lab</a:t>
            </a:r>
            <a:r>
              <a:rPr lang="hu-HU" dirty="0" err="1"/>
              <a:t>oratory</a:t>
            </a:r>
            <a:r>
              <a:rPr lang="hu-HU" dirty="0"/>
              <a:t> </a:t>
            </a:r>
            <a:r>
              <a:rPr lang="hu-HU" dirty="0" err="1"/>
              <a:t>Sample</a:t>
            </a:r>
            <a:r>
              <a:rPr lang="hu-HU" dirty="0"/>
              <a:t> Management</a:t>
            </a:r>
            <a:endParaRPr dirty="0"/>
          </a:p>
        </p:txBody>
      </p:sp>
      <p:sp>
        <p:nvSpPr>
          <p:cNvPr id="4" name="Slide Number">
            <a:extLst>
              <a:ext uri="{FF2B5EF4-FFF2-40B4-BE49-F238E27FC236}">
                <a16:creationId xmlns:a16="http://schemas.microsoft.com/office/drawing/2014/main" id="{64D139FF-7799-1305-6AB8-6B851BB5058A}"/>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63" name="Image" descr="Image"/>
          <p:cNvPicPr>
            <a:picLocks noChangeAspect="1"/>
          </p:cNvPicPr>
          <p:nvPr/>
        </p:nvPicPr>
        <p:blipFill>
          <a:blip r:embed="rId2"/>
          <a:stretch>
            <a:fillRect/>
          </a:stretch>
        </p:blipFill>
        <p:spPr>
          <a:xfrm>
            <a:off x="-27005" y="-11679"/>
            <a:ext cx="6892228" cy="880764"/>
          </a:xfrm>
          <a:prstGeom prst="rect">
            <a:avLst/>
          </a:prstGeom>
          <a:ln w="12700">
            <a:miter lim="400000"/>
          </a:ln>
        </p:spPr>
      </p:pic>
      <p:pic>
        <p:nvPicPr>
          <p:cNvPr id="26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65"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66"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67"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70" name="Body Level One…"/>
          <p:cNvSpPr txBox="1">
            <a:spLocks noGrp="1"/>
          </p:cNvSpPr>
          <p:nvPr>
            <p:ph type="body" idx="1"/>
          </p:nvPr>
        </p:nvSpPr>
        <p:spPr>
          <a:xfrm>
            <a:off x="2378927" y="1247001"/>
            <a:ext cx="8222168" cy="4654071"/>
          </a:xfrm>
          <a:prstGeom prst="rect">
            <a:avLst/>
          </a:prstGeom>
        </p:spPr>
        <p:txBody>
          <a:bodyP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71" name="Click to add text"/>
          <p:cNvSpPr txBox="1">
            <a:spLocks noGrp="1"/>
          </p:cNvSpPr>
          <p:nvPr>
            <p:ph type="title" hasCustomPrompt="1"/>
          </p:nvPr>
        </p:nvSpPr>
        <p:spPr>
          <a:xfrm>
            <a:off x="235732" y="-6919"/>
            <a:ext cx="5955869" cy="895041"/>
          </a:xfrm>
          <a:prstGeom prst="rect">
            <a:avLst/>
          </a:prstGeom>
        </p:spPr>
        <p:txBody>
          <a:bodyPr/>
          <a:lstStyle>
            <a:lvl1pPr defTabSz="289320">
              <a:defRPr sz="3200"/>
            </a:lvl1pPr>
          </a:lstStyle>
          <a:p>
            <a:r>
              <a:t>Click to add text</a:t>
            </a:r>
          </a:p>
        </p:txBody>
      </p:sp>
      <p:sp>
        <p:nvSpPr>
          <p:cNvPr id="2" name="Subtitle 5">
            <a:extLst>
              <a:ext uri="{FF2B5EF4-FFF2-40B4-BE49-F238E27FC236}">
                <a16:creationId xmlns:a16="http://schemas.microsoft.com/office/drawing/2014/main" id="{B5D843E5-196A-E93B-EF72-95D5FB5AD732}"/>
              </a:ext>
            </a:extLst>
          </p:cNvPr>
          <p:cNvSpPr txBox="1"/>
          <p:nvPr userDrawn="1"/>
        </p:nvSpPr>
        <p:spPr>
          <a:xfrm>
            <a:off x="8106769" y="647894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C405E272-2A6B-A282-2475-4026EBE713D5}"/>
              </a:ext>
            </a:extLst>
          </p:cNvPr>
          <p:cNvSpPr txBox="1"/>
          <p:nvPr userDrawn="1"/>
        </p:nvSpPr>
        <p:spPr>
          <a:xfrm>
            <a:off x="8106769" y="663631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B7.1 Lab</a:t>
            </a:r>
            <a:r>
              <a:rPr lang="hu-HU" dirty="0" err="1"/>
              <a:t>oratory</a:t>
            </a:r>
            <a:r>
              <a:rPr lang="hu-HU" dirty="0"/>
              <a:t> </a:t>
            </a:r>
            <a:r>
              <a:rPr lang="hu-HU" dirty="0" err="1"/>
              <a:t>Sample</a:t>
            </a:r>
            <a:r>
              <a:rPr lang="hu-HU" dirty="0"/>
              <a:t> Management</a:t>
            </a:r>
            <a:endParaRPr dirty="0"/>
          </a:p>
        </p:txBody>
      </p:sp>
      <p:sp>
        <p:nvSpPr>
          <p:cNvPr id="4" name="Slide Number">
            <a:extLst>
              <a:ext uri="{FF2B5EF4-FFF2-40B4-BE49-F238E27FC236}">
                <a16:creationId xmlns:a16="http://schemas.microsoft.com/office/drawing/2014/main" id="{7F897EEB-A67D-E324-0139-F3DC54D37908}"/>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pic>
        <p:nvPicPr>
          <p:cNvPr id="27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8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8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8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 name="Subtitle 5">
            <a:extLst>
              <a:ext uri="{FF2B5EF4-FFF2-40B4-BE49-F238E27FC236}">
                <a16:creationId xmlns:a16="http://schemas.microsoft.com/office/drawing/2014/main" id="{FB9C9221-C43E-6A39-438A-7880F9AD4251}"/>
              </a:ext>
            </a:extLst>
          </p:cNvPr>
          <p:cNvSpPr txBox="1"/>
          <p:nvPr userDrawn="1"/>
        </p:nvSpPr>
        <p:spPr>
          <a:xfrm>
            <a:off x="8106769" y="647894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CAF6C9CB-1420-27F1-99B2-8795731541EA}"/>
              </a:ext>
            </a:extLst>
          </p:cNvPr>
          <p:cNvSpPr txBox="1"/>
          <p:nvPr userDrawn="1"/>
        </p:nvSpPr>
        <p:spPr>
          <a:xfrm>
            <a:off x="8106769" y="663631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B7.1 Lab</a:t>
            </a:r>
            <a:r>
              <a:rPr lang="hu-HU" dirty="0" err="1"/>
              <a:t>oratory</a:t>
            </a:r>
            <a:r>
              <a:rPr lang="hu-HU" dirty="0"/>
              <a:t> </a:t>
            </a:r>
            <a:r>
              <a:rPr lang="hu-HU" dirty="0" err="1"/>
              <a:t>Sample</a:t>
            </a:r>
            <a:r>
              <a:rPr lang="hu-HU" dirty="0"/>
              <a:t> Management</a:t>
            </a:r>
            <a:endParaRPr dirty="0"/>
          </a:p>
        </p:txBody>
      </p:sp>
      <p:sp>
        <p:nvSpPr>
          <p:cNvPr id="4" name="Slide Number">
            <a:extLst>
              <a:ext uri="{FF2B5EF4-FFF2-40B4-BE49-F238E27FC236}">
                <a16:creationId xmlns:a16="http://schemas.microsoft.com/office/drawing/2014/main" id="{3B13F606-40ED-F2BC-9485-31A8E401ADC1}"/>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3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39"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40"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41"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42"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45"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46" name="Title Text"/>
          <p:cNvSpPr txBox="1">
            <a:spLocks noGrp="1"/>
          </p:cNvSpPr>
          <p:nvPr>
            <p:ph type="title"/>
          </p:nvPr>
        </p:nvSpPr>
        <p:spPr>
          <a:xfrm>
            <a:off x="233916" y="843592"/>
            <a:ext cx="3264196" cy="1932377"/>
          </a:xfrm>
          <a:prstGeom prst="rect">
            <a:avLst/>
          </a:prstGeom>
        </p:spPr>
        <p:txBody>
          <a:bodyPr/>
          <a:lstStyle>
            <a:lvl1pPr defTabSz="289320">
              <a:defRPr sz="3200"/>
            </a:lvl1pPr>
          </a:lstStyle>
          <a:p>
            <a:r>
              <a:t>Title Text</a:t>
            </a:r>
          </a:p>
        </p:txBody>
      </p:sp>
      <p:sp>
        <p:nvSpPr>
          <p:cNvPr id="47" name="Body Level One…"/>
          <p:cNvSpPr txBox="1">
            <a:spLocks noGrp="1"/>
          </p:cNvSpPr>
          <p:nvPr>
            <p:ph type="body" idx="1"/>
          </p:nvPr>
        </p:nvSpPr>
        <p:spPr>
          <a:xfrm>
            <a:off x="4273551" y="842965"/>
            <a:ext cx="7529515" cy="5546726"/>
          </a:xfrm>
          <a:prstGeom prst="rect">
            <a:avLst/>
          </a:prstGeom>
        </p:spPr>
        <p:txBody>
          <a:bodyPr anchor="ct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627BBAA8-1796-FCCD-47DB-AF9367C8997B}"/>
              </a:ext>
            </a:extLst>
          </p:cNvPr>
          <p:cNvSpPr txBox="1"/>
          <p:nvPr userDrawn="1"/>
        </p:nvSpPr>
        <p:spPr>
          <a:xfrm>
            <a:off x="8106769" y="647894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AAA45FC6-E516-9EF2-4730-409CAB42C22A}"/>
              </a:ext>
            </a:extLst>
          </p:cNvPr>
          <p:cNvSpPr txBox="1"/>
          <p:nvPr userDrawn="1"/>
        </p:nvSpPr>
        <p:spPr>
          <a:xfrm>
            <a:off x="8106769" y="663631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B7.1 Lab</a:t>
            </a:r>
            <a:r>
              <a:rPr lang="hu-HU" dirty="0" err="1"/>
              <a:t>oratory</a:t>
            </a:r>
            <a:r>
              <a:rPr lang="hu-HU" dirty="0"/>
              <a:t> </a:t>
            </a:r>
            <a:r>
              <a:rPr lang="hu-HU" dirty="0" err="1"/>
              <a:t>Sample</a:t>
            </a:r>
            <a:r>
              <a:rPr lang="hu-HU" dirty="0"/>
              <a:t> Management</a:t>
            </a:r>
            <a:endParaRPr dirty="0"/>
          </a:p>
        </p:txBody>
      </p:sp>
      <p:sp>
        <p:nvSpPr>
          <p:cNvPr id="4" name="Slide Number">
            <a:extLst>
              <a:ext uri="{FF2B5EF4-FFF2-40B4-BE49-F238E27FC236}">
                <a16:creationId xmlns:a16="http://schemas.microsoft.com/office/drawing/2014/main" id="{A984E6EA-D1E2-34FD-803C-6790F95F3D9C}"/>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55"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56"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57"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58"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59"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60" name="Subtitle 5"/>
          <p:cNvSpPr txBox="1"/>
          <p:nvPr/>
        </p:nvSpPr>
        <p:spPr>
          <a:xfrm>
            <a:off x="8106769" y="647894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61" name="Subtitle 5"/>
          <p:cNvSpPr txBox="1"/>
          <p:nvPr/>
        </p:nvSpPr>
        <p:spPr>
          <a:xfrm>
            <a:off x="8106769" y="663631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B7.1 Lab</a:t>
            </a:r>
            <a:r>
              <a:rPr lang="hu-HU" dirty="0" err="1"/>
              <a:t>oratory</a:t>
            </a:r>
            <a:r>
              <a:rPr lang="hu-HU" dirty="0"/>
              <a:t> </a:t>
            </a:r>
            <a:r>
              <a:rPr lang="hu-HU" dirty="0" err="1"/>
              <a:t>Sample</a:t>
            </a:r>
            <a:r>
              <a:rPr lang="hu-HU" dirty="0"/>
              <a:t> Management</a:t>
            </a:r>
            <a:endParaRPr dirty="0"/>
          </a:p>
        </p:txBody>
      </p:sp>
      <p:sp>
        <p:nvSpPr>
          <p:cNvPr id="62"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63" name="Title Text"/>
          <p:cNvSpPr txBox="1">
            <a:spLocks noGrp="1"/>
          </p:cNvSpPr>
          <p:nvPr>
            <p:ph type="title"/>
          </p:nvPr>
        </p:nvSpPr>
        <p:spPr>
          <a:xfrm>
            <a:off x="253794" y="435463"/>
            <a:ext cx="3264196" cy="1323139"/>
          </a:xfrm>
          <a:prstGeom prst="rect">
            <a:avLst/>
          </a:prstGeom>
        </p:spPr>
        <p:txBody>
          <a:bodyPr/>
          <a:lstStyle>
            <a:lvl1pPr defTabSz="289320">
              <a:defRPr sz="3200"/>
            </a:lvl1pPr>
          </a:lstStyle>
          <a:p>
            <a:r>
              <a:t>Title Text</a:t>
            </a:r>
          </a:p>
        </p:txBody>
      </p:sp>
      <p:sp>
        <p:nvSpPr>
          <p:cNvPr id="64" name="Body Level One…"/>
          <p:cNvSpPr txBox="1">
            <a:spLocks noGrp="1"/>
          </p:cNvSpPr>
          <p:nvPr>
            <p:ph type="body" idx="1"/>
          </p:nvPr>
        </p:nvSpPr>
        <p:spPr>
          <a:xfrm>
            <a:off x="4273551" y="842965"/>
            <a:ext cx="7529515" cy="5546726"/>
          </a:xfrm>
          <a:prstGeom prst="rect">
            <a:avLst/>
          </a:prstGeom>
        </p:spPr>
        <p:txBody>
          <a:bodyPr anchor="ct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1CA97C9F-94FA-9CC5-CB26-D96902051A26}"/>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Rounded Rectangle 3">
            <a:extLst>
              <a:ext uri="{FF2B5EF4-FFF2-40B4-BE49-F238E27FC236}">
                <a16:creationId xmlns:a16="http://schemas.microsoft.com/office/drawing/2014/main" id="{7FEEC3E9-6681-5949-77C5-2E4573B11451}"/>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solidFill>
                <a:srgbClr val="729E03"/>
              </a:solidFill>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73" name="Image" descr="Image"/>
          <p:cNvPicPr>
            <a:picLocks noChangeAspect="1"/>
          </p:cNvPicPr>
          <p:nvPr userDrawn="1"/>
        </p:nvPicPr>
        <p:blipFill>
          <a:blip r:embed="rId2"/>
          <a:stretch>
            <a:fillRect/>
          </a:stretch>
        </p:blipFill>
        <p:spPr>
          <a:xfrm>
            <a:off x="-25189" y="-7655"/>
            <a:ext cx="4102101" cy="6210301"/>
          </a:xfrm>
          <a:prstGeom prst="rect">
            <a:avLst/>
          </a:prstGeom>
          <a:ln w="12700">
            <a:miter lim="400000"/>
          </a:ln>
        </p:spPr>
      </p:pic>
      <p:pic>
        <p:nvPicPr>
          <p:cNvPr id="7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75"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76"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77"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8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83" name="Body Level One…"/>
          <p:cNvSpPr txBox="1">
            <a:spLocks noGrp="1"/>
          </p:cNvSpPr>
          <p:nvPr>
            <p:ph type="body" idx="1"/>
          </p:nvPr>
        </p:nvSpPr>
        <p:spPr>
          <a:xfrm>
            <a:off x="4273551" y="842965"/>
            <a:ext cx="7529515" cy="5546726"/>
          </a:xfrm>
          <a:prstGeom prst="rect">
            <a:avLst/>
          </a:prstGeom>
        </p:spPr>
        <p:txBody>
          <a:bodyPr anchor="ct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204CE0BF-2845-232E-A683-C441139331F3}"/>
              </a:ext>
            </a:extLst>
          </p:cNvPr>
          <p:cNvSpPr txBox="1"/>
          <p:nvPr userDrawn="1"/>
        </p:nvSpPr>
        <p:spPr>
          <a:xfrm>
            <a:off x="8106769" y="647894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73C2B528-582D-2149-9BE6-C3760FEE22B9}"/>
              </a:ext>
            </a:extLst>
          </p:cNvPr>
          <p:cNvSpPr txBox="1"/>
          <p:nvPr userDrawn="1"/>
        </p:nvSpPr>
        <p:spPr>
          <a:xfrm>
            <a:off x="8106769" y="663631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B7.1 Lab</a:t>
            </a:r>
            <a:r>
              <a:rPr lang="hu-HU" dirty="0" err="1"/>
              <a:t>oratory</a:t>
            </a:r>
            <a:r>
              <a:rPr lang="hu-HU" dirty="0"/>
              <a:t> </a:t>
            </a:r>
            <a:r>
              <a:rPr lang="hu-HU" dirty="0" err="1"/>
              <a:t>Sample</a:t>
            </a:r>
            <a:r>
              <a:rPr lang="hu-HU" dirty="0"/>
              <a:t> Management</a:t>
            </a:r>
            <a:endParaRPr dirty="0"/>
          </a:p>
        </p:txBody>
      </p:sp>
      <p:sp>
        <p:nvSpPr>
          <p:cNvPr id="4" name="Slide Number">
            <a:extLst>
              <a:ext uri="{FF2B5EF4-FFF2-40B4-BE49-F238E27FC236}">
                <a16:creationId xmlns:a16="http://schemas.microsoft.com/office/drawing/2014/main" id="{A123BCC0-EA5F-41F9-B57A-30F6AF830BC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TextBox 4">
            <a:extLst>
              <a:ext uri="{FF2B5EF4-FFF2-40B4-BE49-F238E27FC236}">
                <a16:creationId xmlns:a16="http://schemas.microsoft.com/office/drawing/2014/main" id="{67D7B18B-81DC-5AC4-FB41-289414A13E03}"/>
              </a:ext>
            </a:extLst>
          </p:cNvPr>
          <p:cNvSpPr txBox="1"/>
          <p:nvPr userDrawn="1"/>
        </p:nvSpPr>
        <p:spPr>
          <a:xfrm>
            <a:off x="388936" y="885342"/>
            <a:ext cx="3355607"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Key messages</a:t>
            </a:r>
          </a:p>
        </p:txBody>
      </p:sp>
      <p:sp>
        <p:nvSpPr>
          <p:cNvPr id="6" name="Rounded Rectangle 3">
            <a:extLst>
              <a:ext uri="{FF2B5EF4-FFF2-40B4-BE49-F238E27FC236}">
                <a16:creationId xmlns:a16="http://schemas.microsoft.com/office/drawing/2014/main" id="{E8AF743B-10B0-2F7F-42A9-3ABC90F47C55}"/>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91"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93"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94"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95"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00"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01" name="Body Level One…"/>
          <p:cNvSpPr txBox="1">
            <a:spLocks noGrp="1"/>
          </p:cNvSpPr>
          <p:nvPr>
            <p:ph type="body" idx="1"/>
          </p:nvPr>
        </p:nvSpPr>
        <p:spPr>
          <a:xfrm>
            <a:off x="4273551" y="842965"/>
            <a:ext cx="7529515" cy="5546726"/>
          </a:xfrm>
          <a:prstGeom prst="rect">
            <a:avLst/>
          </a:prstGeom>
        </p:spPr>
        <p:txBody>
          <a:bodyPr anchor="ct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DF04A9A0-7609-AEB8-0A75-C48A2384A4DD}"/>
              </a:ext>
            </a:extLst>
          </p:cNvPr>
          <p:cNvSpPr txBox="1"/>
          <p:nvPr userDrawn="1"/>
        </p:nvSpPr>
        <p:spPr>
          <a:xfrm>
            <a:off x="8106769" y="647894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E3A2054A-42AC-3BB5-783F-088CBE728622}"/>
              </a:ext>
            </a:extLst>
          </p:cNvPr>
          <p:cNvSpPr txBox="1"/>
          <p:nvPr userDrawn="1"/>
        </p:nvSpPr>
        <p:spPr>
          <a:xfrm>
            <a:off x="8106769" y="663631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B7.1 Lab</a:t>
            </a:r>
            <a:r>
              <a:rPr lang="hu-HU" dirty="0" err="1"/>
              <a:t>oratory</a:t>
            </a:r>
            <a:r>
              <a:rPr lang="hu-HU" dirty="0"/>
              <a:t> </a:t>
            </a:r>
            <a:r>
              <a:rPr lang="hu-HU" dirty="0" err="1"/>
              <a:t>Sample</a:t>
            </a:r>
            <a:r>
              <a:rPr lang="hu-HU" dirty="0"/>
              <a:t> Management</a:t>
            </a:r>
            <a:endParaRPr dirty="0"/>
          </a:p>
        </p:txBody>
      </p:sp>
      <p:sp>
        <p:nvSpPr>
          <p:cNvPr id="4" name="Slide Number">
            <a:extLst>
              <a:ext uri="{FF2B5EF4-FFF2-40B4-BE49-F238E27FC236}">
                <a16:creationId xmlns:a16="http://schemas.microsoft.com/office/drawing/2014/main" id="{DC3F5E9A-467D-AB3F-BD97-6AFFD925151C}"/>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TextBox 5">
            <a:extLst>
              <a:ext uri="{FF2B5EF4-FFF2-40B4-BE49-F238E27FC236}">
                <a16:creationId xmlns:a16="http://schemas.microsoft.com/office/drawing/2014/main" id="{F0D2C9AA-47A2-6884-684D-C1B0966162EE}"/>
              </a:ext>
            </a:extLst>
          </p:cNvPr>
          <p:cNvSpPr txBox="1"/>
          <p:nvPr userDrawn="1"/>
        </p:nvSpPr>
        <p:spPr>
          <a:xfrm>
            <a:off x="388936" y="377342"/>
            <a:ext cx="2803026" cy="1107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References and guidelines</a:t>
            </a:r>
          </a:p>
        </p:txBody>
      </p:sp>
      <p:sp>
        <p:nvSpPr>
          <p:cNvPr id="6" name="Rounded Rectangle 3">
            <a:extLst>
              <a:ext uri="{FF2B5EF4-FFF2-40B4-BE49-F238E27FC236}">
                <a16:creationId xmlns:a16="http://schemas.microsoft.com/office/drawing/2014/main" id="{8B8FFD8F-AD94-5922-D642-7BA254F8F61A}"/>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09"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0"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11"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12"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113"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18"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19" name="Body Level One…"/>
          <p:cNvSpPr txBox="1">
            <a:spLocks noGrp="1"/>
          </p:cNvSpPr>
          <p:nvPr>
            <p:ph type="body" idx="1"/>
          </p:nvPr>
        </p:nvSpPr>
        <p:spPr>
          <a:xfrm>
            <a:off x="4273551" y="842965"/>
            <a:ext cx="7529515" cy="5546726"/>
          </a:xfrm>
          <a:prstGeom prst="rect">
            <a:avLst/>
          </a:prstGeom>
        </p:spPr>
        <p:txBody>
          <a:bodyPr anchor="ct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92404350-6952-7B8E-18C5-46D308EAA061}"/>
              </a:ext>
            </a:extLst>
          </p:cNvPr>
          <p:cNvSpPr txBox="1"/>
          <p:nvPr userDrawn="1"/>
        </p:nvSpPr>
        <p:spPr>
          <a:xfrm>
            <a:off x="8106769" y="647894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B2B9AFC5-8905-EBB5-17C9-30605CE9322C}"/>
              </a:ext>
            </a:extLst>
          </p:cNvPr>
          <p:cNvSpPr txBox="1"/>
          <p:nvPr userDrawn="1"/>
        </p:nvSpPr>
        <p:spPr>
          <a:xfrm>
            <a:off x="8106769" y="663631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B7.1 Lab</a:t>
            </a:r>
            <a:r>
              <a:rPr lang="hu-HU" dirty="0" err="1"/>
              <a:t>oratory</a:t>
            </a:r>
            <a:r>
              <a:rPr lang="hu-HU" dirty="0"/>
              <a:t> </a:t>
            </a:r>
            <a:r>
              <a:rPr lang="hu-HU" dirty="0" err="1"/>
              <a:t>Sample</a:t>
            </a:r>
            <a:r>
              <a:rPr lang="hu-HU" dirty="0"/>
              <a:t> Management</a:t>
            </a:r>
            <a:endParaRPr dirty="0"/>
          </a:p>
        </p:txBody>
      </p:sp>
      <p:sp>
        <p:nvSpPr>
          <p:cNvPr id="4" name="Slide Number">
            <a:extLst>
              <a:ext uri="{FF2B5EF4-FFF2-40B4-BE49-F238E27FC236}">
                <a16:creationId xmlns:a16="http://schemas.microsoft.com/office/drawing/2014/main" id="{52075919-C647-1065-6F1B-22C8C667E57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TextBox 6">
            <a:extLst>
              <a:ext uri="{FF2B5EF4-FFF2-40B4-BE49-F238E27FC236}">
                <a16:creationId xmlns:a16="http://schemas.microsoft.com/office/drawing/2014/main" id="{97D221C1-13B1-2B8D-FFCB-777336957EDF}"/>
              </a:ext>
            </a:extLst>
          </p:cNvPr>
          <p:cNvSpPr txBox="1"/>
          <p:nvPr userDrawn="1"/>
        </p:nvSpPr>
        <p:spPr>
          <a:xfrm>
            <a:off x="388936" y="463959"/>
            <a:ext cx="3425273" cy="10772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Additional learning resources</a:t>
            </a:r>
          </a:p>
        </p:txBody>
      </p:sp>
      <p:sp>
        <p:nvSpPr>
          <p:cNvPr id="6" name="Rounded Rectangle 3">
            <a:extLst>
              <a:ext uri="{FF2B5EF4-FFF2-40B4-BE49-F238E27FC236}">
                <a16:creationId xmlns:a16="http://schemas.microsoft.com/office/drawing/2014/main" id="{B71FC37C-96B7-9E97-2E17-E4B4819AAA0D}"/>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2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28"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29"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30"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131"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36"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37" name="Body Level One…"/>
          <p:cNvSpPr txBox="1">
            <a:spLocks noGrp="1"/>
          </p:cNvSpPr>
          <p:nvPr>
            <p:ph type="body" idx="1"/>
          </p:nvPr>
        </p:nvSpPr>
        <p:spPr>
          <a:xfrm>
            <a:off x="4273551" y="842965"/>
            <a:ext cx="7529515" cy="5546726"/>
          </a:xfrm>
          <a:prstGeom prst="rect">
            <a:avLst/>
          </a:prstGeom>
        </p:spPr>
        <p:txBody>
          <a:bodyPr anchor="ct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367AA9E3-06ED-681D-4FE2-A58E295A42F6}"/>
              </a:ext>
            </a:extLst>
          </p:cNvPr>
          <p:cNvSpPr txBox="1"/>
          <p:nvPr userDrawn="1"/>
        </p:nvSpPr>
        <p:spPr>
          <a:xfrm>
            <a:off x="8106769" y="647894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6EA286F7-EA55-E5FD-E6B5-298445AB3F35}"/>
              </a:ext>
            </a:extLst>
          </p:cNvPr>
          <p:cNvSpPr txBox="1"/>
          <p:nvPr userDrawn="1"/>
        </p:nvSpPr>
        <p:spPr>
          <a:xfrm>
            <a:off x="8106769" y="663631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B7.1 Lab</a:t>
            </a:r>
            <a:r>
              <a:rPr lang="hu-HU" dirty="0" err="1"/>
              <a:t>oratory</a:t>
            </a:r>
            <a:r>
              <a:rPr lang="hu-HU" dirty="0"/>
              <a:t> </a:t>
            </a:r>
            <a:r>
              <a:rPr lang="hu-HU" dirty="0" err="1"/>
              <a:t>Sample</a:t>
            </a:r>
            <a:r>
              <a:rPr lang="hu-HU" dirty="0"/>
              <a:t> Management</a:t>
            </a:r>
            <a:endParaRPr dirty="0"/>
          </a:p>
        </p:txBody>
      </p:sp>
      <p:sp>
        <p:nvSpPr>
          <p:cNvPr id="4" name="Slide Number">
            <a:extLst>
              <a:ext uri="{FF2B5EF4-FFF2-40B4-BE49-F238E27FC236}">
                <a16:creationId xmlns:a16="http://schemas.microsoft.com/office/drawing/2014/main" id="{C668A4D2-6366-1C5A-C9D7-9637C463638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TextBox 6">
            <a:extLst>
              <a:ext uri="{FF2B5EF4-FFF2-40B4-BE49-F238E27FC236}">
                <a16:creationId xmlns:a16="http://schemas.microsoft.com/office/drawing/2014/main" id="{C6AD4815-39BC-A1A2-3C7A-94EAFC888ADF}"/>
              </a:ext>
            </a:extLst>
          </p:cNvPr>
          <p:cNvSpPr txBox="1"/>
          <p:nvPr userDrawn="1"/>
        </p:nvSpPr>
        <p:spPr>
          <a:xfrm>
            <a:off x="388936" y="885342"/>
            <a:ext cx="2294023"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Questions?</a:t>
            </a:r>
          </a:p>
        </p:txBody>
      </p:sp>
      <p:sp>
        <p:nvSpPr>
          <p:cNvPr id="6" name="Rounded Rectangle 3">
            <a:extLst>
              <a:ext uri="{FF2B5EF4-FFF2-40B4-BE49-F238E27FC236}">
                <a16:creationId xmlns:a16="http://schemas.microsoft.com/office/drawing/2014/main" id="{9B86C7CB-5D02-6441-C201-7FF591C67B13}"/>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52"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53"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54"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55"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58"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159"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defTabSz="289320">
              <a:spcBef>
                <a:spcPts val="300"/>
              </a:spcBef>
              <a:defRPr sz="2400">
                <a:solidFill>
                  <a:srgbClr val="FFFFFF"/>
                </a:solidFill>
                <a:latin typeface="Source Sans Pro Bold"/>
                <a:ea typeface="Source Sans Pro Bold"/>
                <a:cs typeface="Source Sans Pro Bold"/>
                <a:sym typeface="Source Sans Pro Bold"/>
              </a:defRPr>
            </a:lvl1pPr>
            <a:lvl2pPr marL="216990" indent="-72330" algn="ctr" defTabSz="289320">
              <a:spcBef>
                <a:spcPts val="300"/>
              </a:spcBef>
              <a:defRPr sz="2400">
                <a:solidFill>
                  <a:srgbClr val="FFFFFF"/>
                </a:solidFill>
                <a:latin typeface="Source Sans Pro Bold"/>
                <a:ea typeface="Source Sans Pro Bold"/>
                <a:cs typeface="Source Sans Pro Bold"/>
                <a:sym typeface="Source Sans Pro Bold"/>
              </a:defRPr>
            </a:lvl2pPr>
            <a:lvl3pPr marL="361649" indent="-72330" algn="ctr" defTabSz="289320">
              <a:spcBef>
                <a:spcPts val="300"/>
              </a:spcBef>
              <a:defRPr sz="2400">
                <a:solidFill>
                  <a:srgbClr val="FFFFFF"/>
                </a:solidFill>
                <a:latin typeface="Source Sans Pro Bold"/>
                <a:ea typeface="Source Sans Pro Bold"/>
                <a:cs typeface="Source Sans Pro Bold"/>
                <a:sym typeface="Source Sans Pro Bold"/>
              </a:defRPr>
            </a:lvl3pPr>
            <a:lvl4pPr marL="506309" indent="-72329" algn="ctr" defTabSz="289320">
              <a:spcBef>
                <a:spcPts val="300"/>
              </a:spcBef>
              <a:defRPr sz="2400">
                <a:solidFill>
                  <a:srgbClr val="FFFFFF"/>
                </a:solidFill>
                <a:latin typeface="Source Sans Pro Bold"/>
                <a:ea typeface="Source Sans Pro Bold"/>
                <a:cs typeface="Source Sans Pro Bold"/>
                <a:sym typeface="Source Sans Pro Bold"/>
              </a:defRPr>
            </a:lvl4pPr>
            <a:lvl5pPr marL="650968" indent="-72329" algn="ctr" defTabSz="289320">
              <a:spcBef>
                <a:spcPts val="300"/>
              </a:spcBef>
              <a:defRPr sz="2400">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ubtitle 5">
            <a:extLst>
              <a:ext uri="{FF2B5EF4-FFF2-40B4-BE49-F238E27FC236}">
                <a16:creationId xmlns:a16="http://schemas.microsoft.com/office/drawing/2014/main" id="{4BBA258E-3995-D6B3-356B-455B83782984}"/>
              </a:ext>
            </a:extLst>
          </p:cNvPr>
          <p:cNvSpPr txBox="1"/>
          <p:nvPr userDrawn="1"/>
        </p:nvSpPr>
        <p:spPr>
          <a:xfrm>
            <a:off x="8106769" y="647894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7DBCC2E7-AF28-47E6-136A-AB415F42AFA3}"/>
              </a:ext>
            </a:extLst>
          </p:cNvPr>
          <p:cNvSpPr txBox="1"/>
          <p:nvPr userDrawn="1"/>
        </p:nvSpPr>
        <p:spPr>
          <a:xfrm>
            <a:off x="8106769" y="663631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B7.1 Lab</a:t>
            </a:r>
            <a:r>
              <a:rPr lang="hu-HU" dirty="0" err="1"/>
              <a:t>oratory</a:t>
            </a:r>
            <a:r>
              <a:rPr lang="hu-HU" dirty="0"/>
              <a:t> </a:t>
            </a:r>
            <a:r>
              <a:rPr lang="hu-HU" dirty="0" err="1"/>
              <a:t>Sample</a:t>
            </a:r>
            <a:r>
              <a:rPr lang="hu-HU" dirty="0"/>
              <a:t> Management</a:t>
            </a:r>
            <a:endParaRPr dirty="0"/>
          </a:p>
        </p:txBody>
      </p:sp>
      <p:sp>
        <p:nvSpPr>
          <p:cNvPr id="4" name="Slide Number">
            <a:extLst>
              <a:ext uri="{FF2B5EF4-FFF2-40B4-BE49-F238E27FC236}">
                <a16:creationId xmlns:a16="http://schemas.microsoft.com/office/drawing/2014/main" id="{65C4EEDD-14D1-7539-50A0-F0A8D651261E}"/>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9"/>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20"/>
          <a:stretch>
            <a:fillRect/>
          </a:stretch>
        </p:blipFill>
        <p:spPr>
          <a:xfrm>
            <a:off x="11358371" y="138176"/>
            <a:ext cx="685801" cy="711201"/>
          </a:xfrm>
          <a:prstGeom prst="rect">
            <a:avLst/>
          </a:prstGeom>
          <a:ln w="12700">
            <a:miter lim="400000"/>
          </a:ln>
        </p:spPr>
      </p:pic>
      <p:pic>
        <p:nvPicPr>
          <p:cNvPr id="4" name="Picture 2" descr="Picture 2"/>
          <p:cNvPicPr>
            <a:picLocks noChangeAspect="1"/>
          </p:cNvPicPr>
          <p:nvPr/>
        </p:nvPicPr>
        <p:blipFill>
          <a:blip r:embed="rId21"/>
          <a:stretch>
            <a:fillRect/>
          </a:stretch>
        </p:blipFill>
        <p:spPr>
          <a:xfrm>
            <a:off x="74342" y="6310302"/>
            <a:ext cx="1548719" cy="474296"/>
          </a:xfrm>
          <a:prstGeom prst="rect">
            <a:avLst/>
          </a:prstGeom>
          <a:ln w="12700">
            <a:miter lim="400000"/>
          </a:ln>
        </p:spPr>
      </p:pic>
      <p:pic>
        <p:nvPicPr>
          <p:cNvPr id="5" name="Picture 2" descr="Picture 2"/>
          <p:cNvPicPr>
            <a:picLocks noChangeAspect="1"/>
          </p:cNvPicPr>
          <p:nvPr/>
        </p:nvPicPr>
        <p:blipFill>
          <a:blip r:embed="rId21"/>
          <a:stretch>
            <a:fillRect/>
          </a:stretch>
        </p:blipFill>
        <p:spPr>
          <a:xfrm>
            <a:off x="74342" y="6310295"/>
            <a:ext cx="1548719" cy="474296"/>
          </a:xfrm>
          <a:prstGeom prst="rect">
            <a:avLst/>
          </a:prstGeom>
          <a:ln w="12700">
            <a:miter lim="400000"/>
          </a:ln>
        </p:spPr>
      </p:pic>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9" name="TextBox 5"/>
          <p:cNvSpPr txBox="1"/>
          <p:nvPr/>
        </p:nvSpPr>
        <p:spPr>
          <a:xfrm>
            <a:off x="4400180" y="2639711"/>
            <a:ext cx="3721503"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sz="3200" b="1" dirty="0"/>
              <a:t>Thank you</a:t>
            </a:r>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12" name="Body Level One…"/>
          <p:cNvSpPr txBox="1">
            <a:spLocks noGrp="1"/>
          </p:cNvSpPr>
          <p:nvPr>
            <p:ph type="body" idx="1"/>
          </p:nvPr>
        </p:nvSpPr>
        <p:spPr>
          <a:xfrm>
            <a:off x="609600" y="1600200"/>
            <a:ext cx="10972800" cy="91024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3" name="Subtitle 5">
            <a:extLst>
              <a:ext uri="{FF2B5EF4-FFF2-40B4-BE49-F238E27FC236}">
                <a16:creationId xmlns:a16="http://schemas.microsoft.com/office/drawing/2014/main" id="{9EB1F381-0548-8367-8D82-D8F55BF41FF9}"/>
              </a:ext>
            </a:extLst>
          </p:cNvPr>
          <p:cNvSpPr txBox="1"/>
          <p:nvPr userDrawn="1"/>
        </p:nvSpPr>
        <p:spPr>
          <a:xfrm>
            <a:off x="8106769" y="6478942"/>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14" name="Subtitle 5">
            <a:extLst>
              <a:ext uri="{FF2B5EF4-FFF2-40B4-BE49-F238E27FC236}">
                <a16:creationId xmlns:a16="http://schemas.microsoft.com/office/drawing/2014/main" id="{4B3B3A67-CB83-D1C2-7106-FE68B649D015}"/>
              </a:ext>
            </a:extLst>
          </p:cNvPr>
          <p:cNvSpPr txBox="1"/>
          <p:nvPr userDrawn="1"/>
        </p:nvSpPr>
        <p:spPr>
          <a:xfrm>
            <a:off x="8106769" y="663631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B7.1 Lab</a:t>
            </a:r>
            <a:r>
              <a:rPr lang="hu-HU" dirty="0" err="1"/>
              <a:t>oratory</a:t>
            </a:r>
            <a:r>
              <a:rPr lang="hu-HU" dirty="0"/>
              <a:t> </a:t>
            </a:r>
            <a:r>
              <a:rPr lang="hu-HU" dirty="0" err="1"/>
              <a:t>Sample</a:t>
            </a:r>
            <a:r>
              <a:rPr lang="hu-HU" dirty="0"/>
              <a:t> Management</a:t>
            </a:r>
            <a:endParaRPr dirty="0"/>
          </a:p>
        </p:txBody>
      </p:sp>
      <p:sp>
        <p:nvSpPr>
          <p:cNvPr id="15" name="Slide Number">
            <a:extLst>
              <a:ext uri="{FF2B5EF4-FFF2-40B4-BE49-F238E27FC236}">
                <a16:creationId xmlns:a16="http://schemas.microsoft.com/office/drawing/2014/main" id="{EF7035E2-3ABD-13AA-17F4-659730A85C54}"/>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ransition spd="med"/>
  <p:txStyles>
    <p:titleStyle>
      <a:lvl1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60388" rtl="0" latinLnBrk="0">
        <a:lnSpc>
          <a:spcPct val="90000"/>
        </a:lnSpc>
        <a:spcBef>
          <a:spcPts val="200"/>
        </a:spcBef>
        <a:spcAft>
          <a:spcPts val="0"/>
        </a:spcAft>
        <a:buClrTx/>
        <a:buSzTx/>
        <a:buFontTx/>
        <a:buNone/>
        <a:tabLst/>
        <a:defRPr sz="2100" b="0" i="0" u="none" strike="noStrike" cap="none" spc="0" baseline="0">
          <a:solidFill>
            <a:srgbClr val="000000"/>
          </a:solidFill>
          <a:uFillTx/>
          <a:latin typeface="+mn-lt"/>
          <a:ea typeface="+mn-ea"/>
          <a:cs typeface="+mn-cs"/>
          <a:sym typeface="Source Sans Pro Regular"/>
        </a:defRPr>
      </a:lvl1pPr>
      <a:lvl2pPr marL="195292" marR="0" indent="-65098" algn="l" defTabSz="260388" rtl="0" latinLnBrk="0">
        <a:lnSpc>
          <a:spcPct val="90000"/>
        </a:lnSpc>
        <a:spcBef>
          <a:spcPts val="200"/>
        </a:spcBef>
        <a:spcAft>
          <a:spcPts val="0"/>
        </a:spcAft>
        <a:buClrTx/>
        <a:buSzPct val="100000"/>
        <a:buFontTx/>
        <a:buChar char="•"/>
        <a:tabLst/>
        <a:defRPr sz="2100" b="0" i="0" u="none" strike="noStrike" cap="none" spc="0" baseline="0">
          <a:solidFill>
            <a:srgbClr val="000000"/>
          </a:solidFill>
          <a:uFillTx/>
          <a:latin typeface="+mn-lt"/>
          <a:ea typeface="+mn-ea"/>
          <a:cs typeface="+mn-cs"/>
          <a:sym typeface="Source Sans Pro Regular"/>
        </a:defRPr>
      </a:lvl2pPr>
      <a:lvl3pPr marL="325485" marR="0" indent="-65098" algn="l" defTabSz="260388" rtl="0" latinLnBrk="0">
        <a:lnSpc>
          <a:spcPct val="90000"/>
        </a:lnSpc>
        <a:spcBef>
          <a:spcPts val="200"/>
        </a:spcBef>
        <a:spcAft>
          <a:spcPts val="0"/>
        </a:spcAft>
        <a:buClrTx/>
        <a:buSzPct val="100000"/>
        <a:buFontTx/>
        <a:buChar char="•"/>
        <a:tabLst/>
        <a:defRPr sz="2100" b="0" i="0" u="none" strike="noStrike" cap="none" spc="0" baseline="0">
          <a:solidFill>
            <a:srgbClr val="000000"/>
          </a:solidFill>
          <a:uFillTx/>
          <a:latin typeface="+mn-lt"/>
          <a:ea typeface="+mn-ea"/>
          <a:cs typeface="+mn-cs"/>
          <a:sym typeface="Source Sans Pro Regular"/>
        </a:defRPr>
      </a:lvl3pPr>
      <a:lvl4pPr marL="455679" marR="0" indent="-65098" algn="l" defTabSz="260388" rtl="0" latinLnBrk="0">
        <a:lnSpc>
          <a:spcPct val="90000"/>
        </a:lnSpc>
        <a:spcBef>
          <a:spcPts val="200"/>
        </a:spcBef>
        <a:spcAft>
          <a:spcPts val="0"/>
        </a:spcAft>
        <a:buClrTx/>
        <a:buSzPct val="100000"/>
        <a:buFontTx/>
        <a:buChar char="•"/>
        <a:tabLst/>
        <a:defRPr sz="2100" b="0" i="0" u="none" strike="noStrike" cap="none" spc="0" baseline="0">
          <a:solidFill>
            <a:srgbClr val="000000"/>
          </a:solidFill>
          <a:uFillTx/>
          <a:latin typeface="+mn-lt"/>
          <a:ea typeface="+mn-ea"/>
          <a:cs typeface="+mn-cs"/>
          <a:sym typeface="Source Sans Pro Regular"/>
        </a:defRPr>
      </a:lvl4pPr>
      <a:lvl5pPr marL="585871" marR="0" indent="-65098" algn="l" defTabSz="260388" rtl="0" latinLnBrk="0">
        <a:lnSpc>
          <a:spcPct val="90000"/>
        </a:lnSpc>
        <a:spcBef>
          <a:spcPts val="200"/>
        </a:spcBef>
        <a:spcAft>
          <a:spcPts val="0"/>
        </a:spcAft>
        <a:buClrTx/>
        <a:buSzPct val="100000"/>
        <a:buFontTx/>
        <a:buChar char="•"/>
        <a:tabLst/>
        <a:defRPr sz="2100" b="0" i="0" u="none" strike="noStrike" cap="none" spc="0" baseline="0">
          <a:solidFill>
            <a:srgbClr val="000000"/>
          </a:solidFill>
          <a:uFillTx/>
          <a:latin typeface="+mn-lt"/>
          <a:ea typeface="+mn-ea"/>
          <a:cs typeface="+mn-cs"/>
          <a:sym typeface="Source Sans Pro Regular"/>
        </a:defRPr>
      </a:lvl5pPr>
      <a:lvl6pPr marL="924377" marR="0" indent="-273411" algn="l" defTabSz="260388" rtl="0" latinLnBrk="0">
        <a:lnSpc>
          <a:spcPct val="90000"/>
        </a:lnSpc>
        <a:spcBef>
          <a:spcPts val="200"/>
        </a:spcBef>
        <a:spcAft>
          <a:spcPts val="0"/>
        </a:spcAft>
        <a:buClrTx/>
        <a:buSzPct val="100000"/>
        <a:buFontTx/>
        <a:buChar char="•"/>
        <a:tabLst/>
        <a:defRPr sz="2100" b="0" i="0" u="none" strike="noStrike" cap="none" spc="0" baseline="0">
          <a:solidFill>
            <a:srgbClr val="000000"/>
          </a:solidFill>
          <a:uFillTx/>
          <a:latin typeface="+mn-lt"/>
          <a:ea typeface="+mn-ea"/>
          <a:cs typeface="+mn-cs"/>
          <a:sym typeface="Source Sans Pro Regular"/>
        </a:defRPr>
      </a:lvl6pPr>
      <a:lvl7pPr marL="1054572" marR="0" indent="-273411" algn="l" defTabSz="260388" rtl="0" latinLnBrk="0">
        <a:lnSpc>
          <a:spcPct val="90000"/>
        </a:lnSpc>
        <a:spcBef>
          <a:spcPts val="200"/>
        </a:spcBef>
        <a:spcAft>
          <a:spcPts val="0"/>
        </a:spcAft>
        <a:buClrTx/>
        <a:buSzPct val="100000"/>
        <a:buFontTx/>
        <a:buChar char="•"/>
        <a:tabLst/>
        <a:defRPr sz="2100" b="0" i="0" u="none" strike="noStrike" cap="none" spc="0" baseline="0">
          <a:solidFill>
            <a:srgbClr val="000000"/>
          </a:solidFill>
          <a:uFillTx/>
          <a:latin typeface="+mn-lt"/>
          <a:ea typeface="+mn-ea"/>
          <a:cs typeface="+mn-cs"/>
          <a:sym typeface="Source Sans Pro Regular"/>
        </a:defRPr>
      </a:lvl7pPr>
      <a:lvl8pPr marL="1184766" marR="0" indent="-273411" algn="l" defTabSz="260388" rtl="0" latinLnBrk="0">
        <a:lnSpc>
          <a:spcPct val="90000"/>
        </a:lnSpc>
        <a:spcBef>
          <a:spcPts val="200"/>
        </a:spcBef>
        <a:spcAft>
          <a:spcPts val="0"/>
        </a:spcAft>
        <a:buClrTx/>
        <a:buSzPct val="100000"/>
        <a:buFontTx/>
        <a:buChar char="•"/>
        <a:tabLst/>
        <a:defRPr sz="2100" b="0" i="0" u="none" strike="noStrike" cap="none" spc="0" baseline="0">
          <a:solidFill>
            <a:srgbClr val="000000"/>
          </a:solidFill>
          <a:uFillTx/>
          <a:latin typeface="+mn-lt"/>
          <a:ea typeface="+mn-ea"/>
          <a:cs typeface="+mn-cs"/>
          <a:sym typeface="Source Sans Pro Regular"/>
        </a:defRPr>
      </a:lvl8pPr>
      <a:lvl9pPr marL="1314959" marR="0" indent="-273411" algn="l" defTabSz="260388" rtl="0" latinLnBrk="0">
        <a:lnSpc>
          <a:spcPct val="90000"/>
        </a:lnSpc>
        <a:spcBef>
          <a:spcPts val="200"/>
        </a:spcBef>
        <a:spcAft>
          <a:spcPts val="0"/>
        </a:spcAft>
        <a:buClrTx/>
        <a:buSzPct val="100000"/>
        <a:buFontTx/>
        <a:buChar char="•"/>
        <a:tabLst/>
        <a:defRPr sz="2100" b="0" i="0" u="none" strike="noStrike" cap="none" spc="0" baseline="0">
          <a:solidFill>
            <a:srgbClr val="000000"/>
          </a:solidFill>
          <a:uFillTx/>
          <a:latin typeface="+mn-lt"/>
          <a:ea typeface="+mn-ea"/>
          <a:cs typeface="+mn-cs"/>
          <a:sym typeface="Source Sans Pro Regular"/>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1pPr>
      <a:lvl2pPr marL="0" marR="0" indent="54864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2pPr>
      <a:lvl3pPr marL="0" marR="0" indent="109728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3pPr>
      <a:lvl4pPr marL="0" marR="0" indent="164592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4pPr>
      <a:lvl5pPr marL="0" marR="0" indent="219456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5pPr>
      <a:lvl6pPr marL="0" marR="0" indent="2743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6pPr>
      <a:lvl7pPr marL="0" marR="0" indent="329184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7pPr>
      <a:lvl8pPr marL="0" marR="0" indent="3840479"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8pPr>
      <a:lvl9pPr marL="0" marR="0" indent="438912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14.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png"/></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image" Target="../media/image15.jpeg"/><Relationship Id="rId7" Type="http://schemas.openxmlformats.org/officeDocument/2006/relationships/image" Target="../media/image19.jpeg"/><Relationship Id="rId2" Type="http://schemas.openxmlformats.org/officeDocument/2006/relationships/notesSlide" Target="../notesSlides/notesSlide10.xml"/><Relationship Id="rId1" Type="http://schemas.openxmlformats.org/officeDocument/2006/relationships/slideLayout" Target="../slideLayouts/slideLayout14.xml"/><Relationship Id="rId6" Type="http://schemas.openxmlformats.org/officeDocument/2006/relationships/image" Target="../media/image18.jpeg"/><Relationship Id="rId5" Type="http://schemas.openxmlformats.org/officeDocument/2006/relationships/image" Target="../media/image17.jpeg"/><Relationship Id="rId10" Type="http://schemas.openxmlformats.org/officeDocument/2006/relationships/image" Target="../media/image22.png"/><Relationship Id="rId4" Type="http://schemas.openxmlformats.org/officeDocument/2006/relationships/image" Target="../media/image14.jpeg"/><Relationship Id="rId9" Type="http://schemas.openxmlformats.org/officeDocument/2006/relationships/image" Target="../media/image21.png"/></Relationships>
</file>

<file path=ppt/slides/_rels/slide2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1.xml"/><Relationship Id="rId1" Type="http://schemas.openxmlformats.org/officeDocument/2006/relationships/slideLayout" Target="../slideLayouts/slideLayout14.xml"/><Relationship Id="rId4" Type="http://schemas.openxmlformats.org/officeDocument/2006/relationships/image" Target="../media/image24.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2.xml"/><Relationship Id="rId1" Type="http://schemas.openxmlformats.org/officeDocument/2006/relationships/slideLayout" Target="../slideLayouts/slideLayout15.xml"/><Relationship Id="rId4" Type="http://schemas.openxmlformats.org/officeDocument/2006/relationships/image" Target="../media/image31.png"/></Relationships>
</file>

<file path=ppt/slides/_rels/slide36.xml.rels><?xml version="1.0" encoding="UTF-8" standalone="yes"?>
<Relationships xmlns="http://schemas.openxmlformats.org/package/2006/relationships"><Relationship Id="rId2" Type="http://schemas.openxmlformats.org/officeDocument/2006/relationships/hyperlink" Target="https://youtu.be/jh6Is9oPyyw" TargetMode="External"/><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4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8.xml"/><Relationship Id="rId1" Type="http://schemas.openxmlformats.org/officeDocument/2006/relationships/slideLayout" Target="../slideLayouts/slideLayout14.xml"/><Relationship Id="rId5" Type="http://schemas.openxmlformats.org/officeDocument/2006/relationships/image" Target="../media/image39.jpeg"/><Relationship Id="rId4" Type="http://schemas.openxmlformats.org/officeDocument/2006/relationships/image" Target="../media/image38.jpeg"/></Relationships>
</file>

<file path=ppt/slides/_rels/slide4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9.xml"/><Relationship Id="rId1" Type="http://schemas.openxmlformats.org/officeDocument/2006/relationships/slideLayout" Target="../slideLayouts/slideLayout14.xml"/><Relationship Id="rId4" Type="http://schemas.openxmlformats.org/officeDocument/2006/relationships/image" Target="../media/image41.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1.xml.rels><?xml version="1.0" encoding="UTF-8" standalone="yes"?>
<Relationships xmlns="http://schemas.openxmlformats.org/package/2006/relationships"><Relationship Id="rId3" Type="http://schemas.openxmlformats.org/officeDocument/2006/relationships/hyperlink" Target="https://extranet.who.int/lqsi/content/develop-request-form-laboratory-testing" TargetMode="External"/><Relationship Id="rId2" Type="http://schemas.openxmlformats.org/officeDocument/2006/relationships/image" Target="../media/image43.png"/><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1.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4.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5.xml.rels><?xml version="1.0" encoding="UTF-8" standalone="yes"?>
<Relationships xmlns="http://schemas.openxmlformats.org/package/2006/relationships"><Relationship Id="rId3" Type="http://schemas.openxmlformats.org/officeDocument/2006/relationships/hyperlink" Target="http://www.unece.org/trans/danger/publi/unrec/rev20/20files_e.html" TargetMode="External"/><Relationship Id="rId7" Type="http://schemas.openxmlformats.org/officeDocument/2006/relationships/hyperlink" Target="http://www.who.int/ihr/i_s_shipping_training/en/" TargetMode="External"/><Relationship Id="rId2" Type="http://schemas.openxmlformats.org/officeDocument/2006/relationships/hyperlink" Target="https://www.who.int/publications/i/item/9789240011410" TargetMode="External"/><Relationship Id="rId1" Type="http://schemas.openxmlformats.org/officeDocument/2006/relationships/slideLayout" Target="../slideLayouts/slideLayout5.xml"/><Relationship Id="rId6" Type="http://schemas.openxmlformats.org/officeDocument/2006/relationships/hyperlink" Target="http://www.who.int/ihr/publications/WHO-WHE-CPI-2017.8/en/" TargetMode="External"/><Relationship Id="rId5" Type="http://schemas.openxmlformats.org/officeDocument/2006/relationships/hyperlink" Target="https://www.cdc.gov/urdo/downloads/specstoragehandling.pdf" TargetMode="External"/><Relationship Id="rId4" Type="http://schemas.openxmlformats.org/officeDocument/2006/relationships/hyperlink" Target="https://www.icao.int/safety/DangerousGoods/Pages/technical-instructions.aspx" TargetMode="External"/></Relationships>
</file>

<file path=ppt/slides/_rels/slide66.xml.rels><?xml version="1.0" encoding="UTF-8" standalone="yes"?>
<Relationships xmlns="http://schemas.openxmlformats.org/package/2006/relationships"><Relationship Id="rId8" Type="http://schemas.openxmlformats.org/officeDocument/2006/relationships/hyperlink" Target="https://www.cdc.gov/laboratory/specimen-submission/list.html" TargetMode="External"/><Relationship Id="rId3" Type="http://schemas.openxmlformats.org/officeDocument/2006/relationships/image" Target="../media/image45.png"/><Relationship Id="rId7" Type="http://schemas.openxmlformats.org/officeDocument/2006/relationships/hyperlink" Target="http://www.who.int/ihr/publications/WHO_CDS_CSR_EDC_2000_4/en/" TargetMode="External"/><Relationship Id="rId2" Type="http://schemas.openxmlformats.org/officeDocument/2006/relationships/notesSlide" Target="../notesSlides/notesSlide24.xml"/><Relationship Id="rId1" Type="http://schemas.openxmlformats.org/officeDocument/2006/relationships/slideLayout" Target="../slideLayouts/slideLayout5.xml"/><Relationship Id="rId6" Type="http://schemas.openxmlformats.org/officeDocument/2006/relationships/hyperlink" Target="https://stacks.cdc.gov/view/cdc/11560" TargetMode="External"/><Relationship Id="rId5" Type="http://schemas.openxmlformats.org/officeDocument/2006/relationships/hyperlink" Target="http://otif.org/en/?page_id=174" TargetMode="External"/><Relationship Id="rId4" Type="http://schemas.openxmlformats.org/officeDocument/2006/relationships/hyperlink" Target="http://www.unece.org/trans/danger/publi/adr/adr2017/17contentse0.html" TargetMode="External"/><Relationship Id="rId9" Type="http://schemas.openxmlformats.org/officeDocument/2006/relationships/hyperlink" Target="https://www.youtube.com/watch?v=7g4aeMDe_tc&amp;feature=youtu.be" TargetMode="Externa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8.xml.rels><?xml version="1.0" encoding="UTF-8" standalone="yes"?>
<Relationships xmlns="http://schemas.openxmlformats.org/package/2006/relationships"><Relationship Id="rId2" Type="http://schemas.openxmlformats.org/officeDocument/2006/relationships/hyperlink" Target="https://extranet.who.int/hslp/content/sars-cov-2-antigen-rapid-diagnostic-test-training-package" TargetMode="External"/><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0.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1.xml"/><Relationship Id="rId4" Type="http://schemas.openxmlformats.org/officeDocument/2006/relationships/hyperlink" Target="mailto:ihrhrt@who.int"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 name="Title 2"/>
          <p:cNvSpPr txBox="1">
            <a:spLocks noGrp="1"/>
          </p:cNvSpPr>
          <p:nvPr>
            <p:ph type="title"/>
          </p:nvPr>
        </p:nvSpPr>
        <p:spPr>
          <a:xfrm>
            <a:off x="518547" y="1299647"/>
            <a:ext cx="4166937" cy="2410276"/>
          </a:xfrm>
          <a:prstGeom prst="rect">
            <a:avLst/>
          </a:prstGeom>
        </p:spPr>
        <p:txBody>
          <a:bodyPr>
            <a:normAutofit/>
          </a:bodyPr>
          <a:lstStyle/>
          <a:p>
            <a:r>
              <a:rPr b="1" dirty="0"/>
              <a:t>Laboratory sample </a:t>
            </a:r>
            <a:br>
              <a:rPr lang="hu-HU" b="1" dirty="0"/>
            </a:br>
            <a:r>
              <a:rPr b="1" dirty="0"/>
              <a:t>management</a:t>
            </a:r>
            <a:br>
              <a:rPr b="1" dirty="0"/>
            </a:br>
            <a:endParaRPr b="1" dirty="0"/>
          </a:p>
        </p:txBody>
      </p:sp>
      <p:sp>
        <p:nvSpPr>
          <p:cNvPr id="295" name="TextBox 3"/>
          <p:cNvSpPr txBox="1"/>
          <p:nvPr/>
        </p:nvSpPr>
        <p:spPr>
          <a:xfrm>
            <a:off x="564267" y="914927"/>
            <a:ext cx="6057111" cy="789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4400">
                <a:solidFill>
                  <a:srgbClr val="FFFFFF"/>
                </a:solidFill>
                <a:latin typeface="Source Sans Pro Bold"/>
                <a:ea typeface="Source Sans Pro Bold"/>
                <a:cs typeface="Source Sans Pro Bold"/>
                <a:sym typeface="Source Sans Pro Bold"/>
              </a:defRPr>
            </a:lvl1pPr>
          </a:lstStyle>
          <a:p>
            <a:r>
              <a:rPr b="1" dirty="0"/>
              <a:t>B7.1</a:t>
            </a:r>
          </a:p>
        </p:txBody>
      </p:sp>
      <p:sp>
        <p:nvSpPr>
          <p:cNvPr id="296" name="TextBox 13"/>
          <p:cNvSpPr txBox="1"/>
          <p:nvPr/>
        </p:nvSpPr>
        <p:spPr>
          <a:xfrm>
            <a:off x="567709" y="4147146"/>
            <a:ext cx="2333564" cy="320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400">
                <a:solidFill>
                  <a:srgbClr val="FFFFFF"/>
                </a:solidFill>
                <a:latin typeface="+mn-lt"/>
                <a:ea typeface="+mn-ea"/>
                <a:cs typeface="+mn-cs"/>
                <a:sym typeface="Source Sans Pro Regular"/>
              </a:defRPr>
            </a:lvl1pPr>
          </a:lstStyle>
          <a:p>
            <a:r>
              <a:t>Speaker name</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 name="Title 1"/>
          <p:cNvSpPr txBox="1">
            <a:spLocks noGrp="1"/>
          </p:cNvSpPr>
          <p:nvPr>
            <p:ph type="body" sz="half" idx="1"/>
          </p:nvPr>
        </p:nvSpPr>
        <p:spPr>
          <a:xfrm>
            <a:off x="587204" y="1971020"/>
            <a:ext cx="11347453" cy="1870076"/>
          </a:xfrm>
          <a:prstGeom prst="rect">
            <a:avLst/>
          </a:prstGeom>
        </p:spPr>
        <p:txBody>
          <a:bodyPr lIns="54864" tIns="54864" rIns="54864" bIns="54864"/>
          <a:lstStyle>
            <a:lvl1pPr>
              <a:spcBef>
                <a:spcPts val="0"/>
              </a:spcBef>
              <a:defRPr sz="3200"/>
            </a:lvl1pPr>
          </a:lstStyle>
          <a:p>
            <a:r>
              <a:rPr lang="hu-HU" b="1" dirty="0"/>
              <a:t>3</a:t>
            </a:r>
            <a:r>
              <a:rPr b="1" dirty="0"/>
              <a:t>. What samples to collect?</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 name="TextBox 3"/>
          <p:cNvSpPr txBox="1"/>
          <p:nvPr/>
        </p:nvSpPr>
        <p:spPr>
          <a:xfrm>
            <a:off x="4326238" y="1202741"/>
            <a:ext cx="7343260" cy="56215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4864" tIns="54864" rIns="54864" bIns="54864">
            <a:spAutoFit/>
          </a:bodyPr>
          <a:lstStyle/>
          <a:p>
            <a:pPr>
              <a:defRPr sz="2400">
                <a:solidFill>
                  <a:schemeClr val="accent3"/>
                </a:solidFill>
                <a:latin typeface="Source Sans Pro Bold"/>
                <a:ea typeface="Source Sans Pro Bold"/>
                <a:cs typeface="Source Sans Pro Bold"/>
                <a:sym typeface="Source Sans Pro Bold"/>
              </a:defRPr>
            </a:pPr>
            <a:r>
              <a:rPr dirty="0"/>
              <a:t>In some cases, you will know what sample you will take before you set off, other times you decide once you have more information.</a:t>
            </a:r>
          </a:p>
          <a:p>
            <a:pPr>
              <a:defRPr sz="2400">
                <a:latin typeface="+mn-lt"/>
                <a:ea typeface="+mn-ea"/>
                <a:cs typeface="+mn-cs"/>
                <a:sym typeface="Source Sans Pro Regular"/>
              </a:defRPr>
            </a:pPr>
            <a:endParaRPr dirty="0"/>
          </a:p>
          <a:p>
            <a:pPr marL="284988" indent="-284988">
              <a:buClr>
                <a:schemeClr val="accent3"/>
              </a:buClr>
              <a:buSzPct val="100000"/>
              <a:buFont typeface="Arial"/>
              <a:buChar char="•"/>
              <a:defRPr sz="2400">
                <a:latin typeface="+mn-lt"/>
                <a:ea typeface="+mn-ea"/>
                <a:cs typeface="+mn-cs"/>
                <a:sym typeface="Source Sans Pro Regular"/>
              </a:defRPr>
            </a:pPr>
            <a:r>
              <a:rPr dirty="0"/>
              <a:t>It is important to communicate with the referral laboratory for the following reasons:</a:t>
            </a:r>
          </a:p>
          <a:p>
            <a:pPr marL="800100" lvl="1" indent="-342900">
              <a:buClr>
                <a:schemeClr val="accent3"/>
              </a:buClr>
              <a:buSzPct val="100000"/>
              <a:buFont typeface="Courier New"/>
              <a:buChar char="o"/>
              <a:defRPr sz="2400">
                <a:latin typeface="+mn-lt"/>
                <a:ea typeface="+mn-ea"/>
                <a:cs typeface="+mn-cs"/>
                <a:sym typeface="Source Sans Pro Regular"/>
              </a:defRPr>
            </a:pPr>
            <a:r>
              <a:rPr dirty="0"/>
              <a:t>To know what tests the laboratory will perform</a:t>
            </a:r>
          </a:p>
          <a:p>
            <a:pPr marL="800100" lvl="1" indent="-342900">
              <a:buClr>
                <a:schemeClr val="accent3"/>
              </a:buClr>
              <a:buSzPct val="100000"/>
              <a:buFont typeface="Courier New"/>
              <a:buChar char="o"/>
              <a:defRPr sz="2400">
                <a:latin typeface="+mn-lt"/>
                <a:ea typeface="+mn-ea"/>
                <a:cs typeface="+mn-cs"/>
                <a:sym typeface="Source Sans Pro Regular"/>
              </a:defRPr>
            </a:pPr>
            <a:r>
              <a:rPr dirty="0"/>
              <a:t>They can tell you what the sample requirements are (volume, transport temperature, labeling, etc.)</a:t>
            </a:r>
          </a:p>
          <a:p>
            <a:pPr marL="800100" lvl="1" indent="-342900">
              <a:buClr>
                <a:schemeClr val="accent3"/>
              </a:buClr>
              <a:buSzPct val="100000"/>
              <a:buFont typeface="Courier New"/>
              <a:buChar char="o"/>
              <a:defRPr sz="2400">
                <a:latin typeface="+mn-lt"/>
                <a:ea typeface="+mn-ea"/>
                <a:cs typeface="+mn-cs"/>
                <a:sym typeface="Source Sans Pro Regular"/>
              </a:defRPr>
            </a:pPr>
            <a:r>
              <a:rPr dirty="0"/>
              <a:t>To inform them of the sample types and numbers being sent and expected delivery time</a:t>
            </a:r>
            <a:endParaRPr dirty="0">
              <a:solidFill>
                <a:srgbClr val="FF0000"/>
              </a:solidFill>
            </a:endParaRPr>
          </a:p>
          <a:p>
            <a:pPr marL="411480" indent="-411480">
              <a:buClr>
                <a:schemeClr val="accent3"/>
              </a:buClr>
              <a:buSzPct val="100000"/>
              <a:buFont typeface="Courier New"/>
              <a:buChar char="o"/>
              <a:defRPr sz="2400">
                <a:latin typeface="+mn-lt"/>
                <a:ea typeface="+mn-ea"/>
                <a:cs typeface="+mn-cs"/>
                <a:sym typeface="Source Sans Pro Regular"/>
              </a:defRPr>
            </a:pPr>
            <a:endParaRPr dirty="0">
              <a:solidFill>
                <a:srgbClr val="FF0000"/>
              </a:solidFill>
            </a:endParaRPr>
          </a:p>
          <a:p>
            <a:pPr marL="742187" lvl="1" indent="-284987">
              <a:buClr>
                <a:schemeClr val="accent3"/>
              </a:buClr>
              <a:buSzPct val="100000"/>
              <a:buFont typeface="Arial"/>
              <a:buChar char="•"/>
              <a:defRPr sz="2400">
                <a:latin typeface="+mn-lt"/>
                <a:ea typeface="+mn-ea"/>
                <a:cs typeface="+mn-cs"/>
                <a:sym typeface="Source Sans Pro Regular"/>
              </a:defRPr>
            </a:pPr>
            <a:endParaRPr dirty="0">
              <a:solidFill>
                <a:srgbClr val="FF0000"/>
              </a:solidFill>
            </a:endParaRPr>
          </a:p>
        </p:txBody>
      </p:sp>
      <p:sp>
        <p:nvSpPr>
          <p:cNvPr id="334" name="Title 5"/>
          <p:cNvSpPr txBox="1">
            <a:spLocks noGrp="1"/>
          </p:cNvSpPr>
          <p:nvPr>
            <p:ph type="title"/>
          </p:nvPr>
        </p:nvSpPr>
        <p:spPr>
          <a:xfrm>
            <a:off x="430059" y="0"/>
            <a:ext cx="3264196" cy="2613311"/>
          </a:xfrm>
          <a:prstGeom prst="rect">
            <a:avLst/>
          </a:prstGeom>
        </p:spPr>
        <p:txBody>
          <a:bodyPr/>
          <a:lstStyle/>
          <a:p>
            <a:pPr defTabSz="260388">
              <a:defRPr sz="2880"/>
            </a:pPr>
            <a:r>
              <a:rPr b="1" dirty="0"/>
              <a:t>Why is it essential to communicate with the laboratory before collecting the sample? </a:t>
            </a:r>
          </a:p>
        </p:txBody>
      </p:sp>
      <p:sp>
        <p:nvSpPr>
          <p:cNvPr id="335" name="Rounded Rectangle 8"/>
          <p:cNvSpPr/>
          <p:nvPr/>
        </p:nvSpPr>
        <p:spPr>
          <a:xfrm flipV="1">
            <a:off x="430059" y="2355850"/>
            <a:ext cx="2062621"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 name="Text Placeholder 4"/>
          <p:cNvSpPr txBox="1">
            <a:spLocks noGrp="1"/>
          </p:cNvSpPr>
          <p:nvPr>
            <p:ph type="body" idx="1"/>
          </p:nvPr>
        </p:nvSpPr>
        <p:spPr>
          <a:xfrm>
            <a:off x="1984916" y="1128754"/>
            <a:ext cx="8222168" cy="4600493"/>
          </a:xfrm>
          <a:prstGeom prst="rect">
            <a:avLst/>
          </a:prstGeom>
        </p:spPr>
        <p:txBody>
          <a:bodyPr>
            <a:normAutofit lnSpcReduction="10000"/>
          </a:bodyPr>
          <a:lstStyle/>
          <a:p>
            <a:pPr marL="284988" indent="-284988">
              <a:lnSpc>
                <a:spcPct val="81000"/>
              </a:lnSpc>
              <a:spcBef>
                <a:spcPts val="0"/>
              </a:spcBef>
              <a:buClr>
                <a:schemeClr val="accent3"/>
              </a:buClr>
              <a:buSzPct val="100000"/>
              <a:buFont typeface="Arial"/>
              <a:buChar char="•"/>
            </a:pPr>
            <a:r>
              <a:rPr dirty="0"/>
              <a:t>Use the following syndromes to assist in identifying the type of samples which may be collected:</a:t>
            </a:r>
            <a:endParaRPr lang="hu-HU" dirty="0"/>
          </a:p>
          <a:p>
            <a:pPr>
              <a:lnSpc>
                <a:spcPct val="81000"/>
              </a:lnSpc>
              <a:spcBef>
                <a:spcPts val="0"/>
              </a:spcBef>
              <a:buClr>
                <a:schemeClr val="accent3"/>
              </a:buClr>
              <a:buSzPct val="100000"/>
            </a:pPr>
            <a:endParaRPr strike="sngStrike" dirty="0"/>
          </a:p>
          <a:p>
            <a:pPr marL="799337" lvl="1" indent="-342137">
              <a:lnSpc>
                <a:spcPct val="81000"/>
              </a:lnSpc>
              <a:spcBef>
                <a:spcPts val="0"/>
              </a:spcBef>
              <a:buClr>
                <a:schemeClr val="accent3"/>
              </a:buClr>
              <a:buAutoNum type="alphaLcParenR" startAt="2"/>
            </a:pPr>
            <a:r>
              <a:rPr dirty="0"/>
              <a:t>Acute diarrheal syndrome</a:t>
            </a:r>
          </a:p>
          <a:p>
            <a:pPr marL="799337" lvl="1" indent="-342137">
              <a:lnSpc>
                <a:spcPct val="81000"/>
              </a:lnSpc>
              <a:spcBef>
                <a:spcPts val="0"/>
              </a:spcBef>
              <a:buClr>
                <a:schemeClr val="accent3"/>
              </a:buClr>
              <a:buAutoNum type="alphaLcParenR" startAt="2"/>
            </a:pPr>
            <a:r>
              <a:rPr dirty="0"/>
              <a:t>Acute </a:t>
            </a:r>
            <a:r>
              <a:rPr dirty="0" err="1"/>
              <a:t>haemorrhagic</a:t>
            </a:r>
            <a:r>
              <a:rPr dirty="0"/>
              <a:t> fever syndrome</a:t>
            </a:r>
          </a:p>
          <a:p>
            <a:pPr marL="799337" lvl="1" indent="-342137">
              <a:lnSpc>
                <a:spcPct val="81000"/>
              </a:lnSpc>
              <a:spcBef>
                <a:spcPts val="0"/>
              </a:spcBef>
              <a:buClr>
                <a:schemeClr val="accent3"/>
              </a:buClr>
              <a:buAutoNum type="alphaLcParenR" startAt="2"/>
            </a:pPr>
            <a:r>
              <a:rPr dirty="0"/>
              <a:t>Acute jaundice syndrome</a:t>
            </a:r>
          </a:p>
          <a:p>
            <a:pPr marL="799337" lvl="1" indent="-342137">
              <a:lnSpc>
                <a:spcPct val="81000"/>
              </a:lnSpc>
              <a:spcBef>
                <a:spcPts val="0"/>
              </a:spcBef>
              <a:buClr>
                <a:schemeClr val="accent3"/>
              </a:buClr>
              <a:buAutoNum type="alphaLcParenR" startAt="2"/>
            </a:pPr>
            <a:r>
              <a:rPr dirty="0"/>
              <a:t>Acute respiratory syndrome</a:t>
            </a:r>
          </a:p>
          <a:p>
            <a:pPr marL="799337" lvl="1" indent="-342137">
              <a:lnSpc>
                <a:spcPct val="81000"/>
              </a:lnSpc>
              <a:spcBef>
                <a:spcPts val="0"/>
              </a:spcBef>
              <a:buClr>
                <a:schemeClr val="accent3"/>
              </a:buClr>
              <a:buAutoNum type="alphaLcParenR" startAt="2"/>
            </a:pPr>
            <a:r>
              <a:rPr dirty="0"/>
              <a:t>Acute neurological syndrome</a:t>
            </a:r>
          </a:p>
          <a:p>
            <a:pPr marL="799337" lvl="1" indent="-342137">
              <a:lnSpc>
                <a:spcPct val="81000"/>
              </a:lnSpc>
              <a:spcBef>
                <a:spcPts val="0"/>
              </a:spcBef>
              <a:buClr>
                <a:schemeClr val="accent3"/>
              </a:buClr>
              <a:buAutoNum type="alphaLcParenR" startAt="2"/>
            </a:pPr>
            <a:r>
              <a:rPr dirty="0"/>
              <a:t>Acute dermatological syndrome</a:t>
            </a:r>
          </a:p>
          <a:p>
            <a:pPr marL="799337" lvl="1" indent="-342137">
              <a:lnSpc>
                <a:spcPct val="81000"/>
              </a:lnSpc>
              <a:spcBef>
                <a:spcPts val="0"/>
              </a:spcBef>
              <a:buClr>
                <a:schemeClr val="accent3"/>
              </a:buClr>
              <a:buAutoNum type="alphaLcParenR" startAt="2"/>
            </a:pPr>
            <a:r>
              <a:rPr dirty="0"/>
              <a:t>Acute ophthalmological syndrome</a:t>
            </a:r>
          </a:p>
          <a:p>
            <a:pPr marL="799337" lvl="1" indent="-342137">
              <a:lnSpc>
                <a:spcPct val="81000"/>
              </a:lnSpc>
              <a:spcBef>
                <a:spcPts val="0"/>
              </a:spcBef>
              <a:buClr>
                <a:schemeClr val="accent3"/>
              </a:buClr>
              <a:buAutoNum type="alphaLcParenR" startAt="2"/>
            </a:pPr>
            <a:r>
              <a:rPr dirty="0"/>
              <a:t>Acute systemic syndrome</a:t>
            </a:r>
          </a:p>
          <a:p>
            <a:pPr marL="0" lvl="1" indent="457200">
              <a:lnSpc>
                <a:spcPct val="81000"/>
              </a:lnSpc>
              <a:spcBef>
                <a:spcPts val="0"/>
              </a:spcBef>
              <a:buClr>
                <a:schemeClr val="accent3"/>
              </a:buClr>
              <a:buSzTx/>
              <a:buNone/>
            </a:pPr>
            <a:endParaRPr dirty="0">
              <a:solidFill>
                <a:srgbClr val="FF0000"/>
              </a:solidFill>
            </a:endParaRPr>
          </a:p>
          <a:p>
            <a:pPr marL="284988" indent="-284988">
              <a:lnSpc>
                <a:spcPct val="81000"/>
              </a:lnSpc>
              <a:spcBef>
                <a:spcPts val="0"/>
              </a:spcBef>
              <a:buClr>
                <a:schemeClr val="accent3"/>
              </a:buClr>
              <a:buSzPct val="100000"/>
              <a:buFont typeface="Arial"/>
              <a:buChar char="•"/>
            </a:pPr>
            <a:r>
              <a:rPr dirty="0"/>
              <a:t>Ensure there is someone on the team who is trained in the sample collection techniques required.</a:t>
            </a:r>
          </a:p>
          <a:p>
            <a:pPr marL="284988" indent="-284988">
              <a:lnSpc>
                <a:spcPct val="81000"/>
              </a:lnSpc>
              <a:spcBef>
                <a:spcPts val="0"/>
              </a:spcBef>
              <a:buClr>
                <a:schemeClr val="accent3"/>
              </a:buClr>
              <a:buSzPct val="100000"/>
              <a:buFont typeface="Arial"/>
              <a:buChar char="•"/>
            </a:pPr>
            <a:r>
              <a:rPr dirty="0"/>
              <a:t>Where possible, take samples before the patient is treated with antibiotics</a:t>
            </a:r>
          </a:p>
        </p:txBody>
      </p:sp>
      <p:sp>
        <p:nvSpPr>
          <p:cNvPr id="2" name="Title 1">
            <a:extLst>
              <a:ext uri="{FF2B5EF4-FFF2-40B4-BE49-F238E27FC236}">
                <a16:creationId xmlns:a16="http://schemas.microsoft.com/office/drawing/2014/main" id="{4E04A342-0F21-AD84-2841-F8372290F4AD}"/>
              </a:ext>
            </a:extLst>
          </p:cNvPr>
          <p:cNvSpPr txBox="1">
            <a:spLocks/>
          </p:cNvSpPr>
          <p:nvPr/>
        </p:nvSpPr>
        <p:spPr>
          <a:xfrm>
            <a:off x="138856" y="92028"/>
            <a:ext cx="8940881"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What samples to collect? (1)</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42" name="TextBox 3"/>
          <p:cNvSpPr txBox="1"/>
          <p:nvPr/>
        </p:nvSpPr>
        <p:spPr>
          <a:xfrm>
            <a:off x="4606353" y="141289"/>
            <a:ext cx="2979294" cy="4184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sz="2000">
                <a:latin typeface="+mn-lt"/>
                <a:ea typeface="+mn-ea"/>
                <a:cs typeface="+mn-cs"/>
                <a:sym typeface="Source Sans Pro Regular"/>
              </a:defRPr>
            </a:lvl1pPr>
          </a:lstStyle>
          <a:p>
            <a:r>
              <a:t>Acute diarrhoeal syndrome</a:t>
            </a:r>
          </a:p>
        </p:txBody>
      </p:sp>
      <p:sp>
        <p:nvSpPr>
          <p:cNvPr id="345" name="TextBox 6"/>
          <p:cNvSpPr txBox="1"/>
          <p:nvPr/>
        </p:nvSpPr>
        <p:spPr>
          <a:xfrm>
            <a:off x="7727157" y="2065266"/>
            <a:ext cx="3373439" cy="5581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ctr">
              <a:defRPr sz="1400">
                <a:latin typeface="+mn-lt"/>
                <a:ea typeface="+mn-ea"/>
                <a:cs typeface="+mn-cs"/>
                <a:sym typeface="Source Sans Pro Regular"/>
              </a:defRPr>
            </a:pPr>
            <a:r>
              <a:t>Dysenteric syndrome</a:t>
            </a:r>
          </a:p>
          <a:p>
            <a:pPr algn="ctr">
              <a:defRPr sz="1400">
                <a:latin typeface="+mn-lt"/>
                <a:ea typeface="+mn-ea"/>
                <a:cs typeface="+mn-cs"/>
                <a:sym typeface="Source Sans Pro Regular"/>
              </a:defRPr>
            </a:pPr>
            <a:r>
              <a:t>fever, bloody and/or mucoid stools</a:t>
            </a:r>
          </a:p>
        </p:txBody>
      </p:sp>
      <p:sp>
        <p:nvSpPr>
          <p:cNvPr id="346" name="TextBox 7"/>
          <p:cNvSpPr txBox="1"/>
          <p:nvPr/>
        </p:nvSpPr>
        <p:spPr>
          <a:xfrm>
            <a:off x="5829015" y="4954587"/>
            <a:ext cx="527622" cy="3422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lgn="ctr">
              <a:defRPr sz="1500">
                <a:latin typeface="+mn-lt"/>
                <a:ea typeface="+mn-ea"/>
                <a:cs typeface="+mn-cs"/>
                <a:sym typeface="Source Sans Pro Regular"/>
              </a:defRPr>
            </a:lvl1pPr>
          </a:lstStyle>
          <a:p>
            <a:r>
              <a:t>Stool</a:t>
            </a:r>
          </a:p>
        </p:txBody>
      </p:sp>
      <p:cxnSp>
        <p:nvCxnSpPr>
          <p:cNvPr id="347" name="Straight Arrow Connector 12"/>
          <p:cNvCxnSpPr>
            <a:cxnSpLocks/>
            <a:stCxn id="342" idx="2"/>
            <a:endCxn id="343" idx="0"/>
          </p:cNvCxnSpPr>
          <p:nvPr/>
        </p:nvCxnSpPr>
        <p:spPr>
          <a:xfrm flipH="1">
            <a:off x="6092826" y="559755"/>
            <a:ext cx="3174" cy="132397"/>
          </a:xfrm>
          <a:prstGeom prst="straightConnector1">
            <a:avLst/>
          </a:prstGeom>
          <a:ln w="6350">
            <a:solidFill>
              <a:srgbClr val="000000"/>
            </a:solidFill>
            <a:miter/>
            <a:tailEnd type="triangle"/>
          </a:ln>
        </p:spPr>
      </p:cxnSp>
      <p:cxnSp>
        <p:nvCxnSpPr>
          <p:cNvPr id="348" name="Straight Arrow Connector 13"/>
          <p:cNvCxnSpPr>
            <a:cxnSpLocks/>
            <a:stCxn id="343" idx="1"/>
            <a:endCxn id="344" idx="0"/>
          </p:cNvCxnSpPr>
          <p:nvPr/>
        </p:nvCxnSpPr>
        <p:spPr>
          <a:xfrm flipH="1">
            <a:off x="2263346" y="1314135"/>
            <a:ext cx="2365804" cy="942072"/>
          </a:xfrm>
          <a:prstGeom prst="straightConnector1">
            <a:avLst/>
          </a:prstGeom>
          <a:ln w="6350">
            <a:solidFill>
              <a:srgbClr val="000000"/>
            </a:solidFill>
            <a:miter/>
            <a:tailEnd type="triangle"/>
          </a:ln>
        </p:spPr>
      </p:cxnSp>
      <p:cxnSp>
        <p:nvCxnSpPr>
          <p:cNvPr id="349" name="Straight Arrow Connector 14"/>
          <p:cNvCxnSpPr>
            <a:cxnSpLocks/>
            <a:stCxn id="343" idx="3"/>
            <a:endCxn id="345" idx="0"/>
          </p:cNvCxnSpPr>
          <p:nvPr/>
        </p:nvCxnSpPr>
        <p:spPr>
          <a:xfrm>
            <a:off x="7556501" y="1314135"/>
            <a:ext cx="1857376" cy="751131"/>
          </a:xfrm>
          <a:prstGeom prst="straightConnector1">
            <a:avLst/>
          </a:prstGeom>
          <a:ln w="6350">
            <a:solidFill>
              <a:srgbClr val="000000"/>
            </a:solidFill>
            <a:miter/>
            <a:tailEnd type="triangle"/>
          </a:ln>
        </p:spPr>
      </p:cxnSp>
      <p:cxnSp>
        <p:nvCxnSpPr>
          <p:cNvPr id="350" name="Straight Arrow Connector 15"/>
          <p:cNvCxnSpPr>
            <a:cxnSpLocks/>
            <a:endCxn id="346" idx="0"/>
          </p:cNvCxnSpPr>
          <p:nvPr/>
        </p:nvCxnSpPr>
        <p:spPr>
          <a:xfrm>
            <a:off x="2686995" y="2814373"/>
            <a:ext cx="3405831" cy="2140214"/>
          </a:xfrm>
          <a:prstGeom prst="straightConnector1">
            <a:avLst/>
          </a:prstGeom>
          <a:ln w="6350">
            <a:solidFill>
              <a:srgbClr val="000000"/>
            </a:solidFill>
            <a:miter/>
            <a:tailEnd type="triangle"/>
          </a:ln>
        </p:spPr>
      </p:cxnSp>
      <p:cxnSp>
        <p:nvCxnSpPr>
          <p:cNvPr id="351" name="Straight Arrow Connector 16"/>
          <p:cNvCxnSpPr>
            <a:cxnSpLocks/>
            <a:endCxn id="346" idx="0"/>
          </p:cNvCxnSpPr>
          <p:nvPr/>
        </p:nvCxnSpPr>
        <p:spPr>
          <a:xfrm flipH="1">
            <a:off x="6092826" y="2638425"/>
            <a:ext cx="2864743" cy="2316162"/>
          </a:xfrm>
          <a:prstGeom prst="straightConnector1">
            <a:avLst/>
          </a:prstGeom>
          <a:ln w="6350">
            <a:solidFill>
              <a:srgbClr val="000000"/>
            </a:solidFill>
            <a:miter/>
            <a:tailEnd type="triangle"/>
          </a:ln>
        </p:spPr>
      </p:cxnSp>
      <p:sp>
        <p:nvSpPr>
          <p:cNvPr id="352" name="TextBox 29"/>
          <p:cNvSpPr txBox="1"/>
          <p:nvPr/>
        </p:nvSpPr>
        <p:spPr>
          <a:xfrm>
            <a:off x="8013703" y="4953001"/>
            <a:ext cx="586487" cy="3422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sz="1500">
                <a:latin typeface="+mn-lt"/>
                <a:ea typeface="+mn-ea"/>
                <a:cs typeface="+mn-cs"/>
                <a:sym typeface="Source Sans Pro Regular"/>
              </a:defRPr>
            </a:lvl1pPr>
          </a:lstStyle>
          <a:p>
            <a:r>
              <a:t>Blood</a:t>
            </a:r>
          </a:p>
        </p:txBody>
      </p:sp>
      <p:sp>
        <p:nvSpPr>
          <p:cNvPr id="353" name="TextBox 30"/>
          <p:cNvSpPr txBox="1"/>
          <p:nvPr/>
        </p:nvSpPr>
        <p:spPr>
          <a:xfrm>
            <a:off x="8778878" y="3843339"/>
            <a:ext cx="1839914" cy="786766"/>
          </a:xfrm>
          <a:prstGeom prst="rect">
            <a:avLst/>
          </a:prstGeom>
          <a:solidFill>
            <a:srgbClr val="FFFFFF"/>
          </a:solidFill>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400">
                <a:latin typeface="+mn-lt"/>
                <a:ea typeface="+mn-ea"/>
                <a:cs typeface="+mn-cs"/>
                <a:sym typeface="Source Sans Pro Regular"/>
              </a:defRPr>
            </a:lvl1pPr>
          </a:lstStyle>
          <a:p>
            <a:r>
              <a:t>See Acute Haemorrhagic Fever Syndrome</a:t>
            </a:r>
          </a:p>
        </p:txBody>
      </p:sp>
      <p:cxnSp>
        <p:nvCxnSpPr>
          <p:cNvPr id="354" name="Straight Arrow Connector 37"/>
          <p:cNvCxnSpPr>
            <a:cxnSpLocks/>
            <a:endCxn id="352" idx="0"/>
          </p:cNvCxnSpPr>
          <p:nvPr/>
        </p:nvCxnSpPr>
        <p:spPr>
          <a:xfrm flipH="1">
            <a:off x="8306947" y="2638425"/>
            <a:ext cx="940516" cy="2314576"/>
          </a:xfrm>
          <a:prstGeom prst="straightConnector1">
            <a:avLst/>
          </a:prstGeom>
          <a:ln w="6350">
            <a:solidFill>
              <a:srgbClr val="000000"/>
            </a:solidFill>
            <a:miter/>
            <a:tailEnd type="triangle"/>
          </a:ln>
        </p:spPr>
      </p:cxnSp>
      <p:sp>
        <p:nvSpPr>
          <p:cNvPr id="355" name="Straight Arrow Connector 40"/>
          <p:cNvSpPr/>
          <p:nvPr/>
        </p:nvSpPr>
        <p:spPr>
          <a:xfrm>
            <a:off x="8347077" y="2638425"/>
            <a:ext cx="1351759" cy="1204916"/>
          </a:xfrm>
          <a:prstGeom prst="line">
            <a:avLst/>
          </a:prstGeom>
          <a:ln w="6350">
            <a:solidFill>
              <a:srgbClr val="000000"/>
            </a:solidFill>
            <a:miter/>
            <a:tailEnd type="triangle"/>
          </a:ln>
        </p:spPr>
        <p:txBody>
          <a:bodyPr lIns="45719" rIns="45719"/>
          <a:lstStyle/>
          <a:p>
            <a:endParaRPr/>
          </a:p>
        </p:txBody>
      </p:sp>
      <p:sp>
        <p:nvSpPr>
          <p:cNvPr id="356" name="TextBox 28"/>
          <p:cNvSpPr txBox="1"/>
          <p:nvPr/>
        </p:nvSpPr>
        <p:spPr>
          <a:xfrm>
            <a:off x="2771776" y="3213102"/>
            <a:ext cx="6642101" cy="291466"/>
          </a:xfrm>
          <a:prstGeom prst="rect">
            <a:avLst/>
          </a:prstGeom>
          <a:solidFill>
            <a:srgbClr val="FFFFFF"/>
          </a:solidFill>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200">
                <a:latin typeface="+mn-lt"/>
                <a:ea typeface="+mn-ea"/>
                <a:cs typeface="+mn-cs"/>
                <a:sym typeface="Source Sans Pro Regular"/>
              </a:defRPr>
            </a:lvl1pPr>
          </a:lstStyle>
          <a:p>
            <a:r>
              <a:t>Clinical presentation, history of the illness, epidemiological context, vaccination status…</a:t>
            </a:r>
          </a:p>
        </p:txBody>
      </p:sp>
      <p:sp>
        <p:nvSpPr>
          <p:cNvPr id="357" name="TextBox 1"/>
          <p:cNvSpPr txBox="1"/>
          <p:nvPr/>
        </p:nvSpPr>
        <p:spPr>
          <a:xfrm rot="16200000">
            <a:off x="6091554" y="2782848"/>
            <a:ext cx="291466" cy="5759451"/>
          </a:xfrm>
          <a:prstGeom prst="rect">
            <a:avLst/>
          </a:prstGeom>
          <a:solidFill>
            <a:srgbClr val="D9D9D9"/>
          </a:solidFill>
          <a:ln>
            <a:solidFill>
              <a:srgbClr val="000000"/>
            </a:solidFill>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vert="eaVert" lIns="45719" rIns="45719">
            <a:spAutoFit/>
          </a:bodyPr>
          <a:lstStyle>
            <a:lvl1pPr algn="ctr">
              <a:defRPr sz="1200">
                <a:latin typeface="+mn-lt"/>
                <a:ea typeface="+mn-ea"/>
                <a:cs typeface="+mn-cs"/>
                <a:sym typeface="Source Sans Pro Regular"/>
              </a:defRPr>
            </a:lvl1pPr>
          </a:lstStyle>
          <a:p>
            <a:r>
              <a:t>Collection should be done before any antibiotic/antiparasitic treatment</a:t>
            </a:r>
          </a:p>
        </p:txBody>
      </p:sp>
      <p:sp>
        <p:nvSpPr>
          <p:cNvPr id="358" name="TextBox 31"/>
          <p:cNvSpPr txBox="1"/>
          <p:nvPr/>
        </p:nvSpPr>
        <p:spPr>
          <a:xfrm>
            <a:off x="2386011" y="5900101"/>
            <a:ext cx="7702551" cy="6724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ctr">
              <a:defRPr sz="1200">
                <a:latin typeface="+mn-lt"/>
                <a:ea typeface="+mn-ea"/>
                <a:cs typeface="+mn-cs"/>
                <a:sym typeface="Source Sans Pro Regular"/>
              </a:defRPr>
            </a:pPr>
            <a:r>
              <a:t>Collection process, container, transport medium, temperature during storage and transport, </a:t>
            </a:r>
          </a:p>
          <a:p>
            <a:pPr algn="ctr">
              <a:defRPr sz="1200">
                <a:latin typeface="+mn-lt"/>
                <a:ea typeface="+mn-ea"/>
                <a:cs typeface="+mn-cs"/>
                <a:sym typeface="Source Sans Pro Regular"/>
              </a:defRPr>
            </a:pPr>
            <a:r>
              <a:t>delay before analysis, etc. may vary according to the suspected pathogen and tests performed</a:t>
            </a:r>
          </a:p>
          <a:p>
            <a:pPr algn="ctr">
              <a:defRPr sz="1200">
                <a:latin typeface="+mn-lt"/>
                <a:ea typeface="+mn-ea"/>
                <a:cs typeface="+mn-cs"/>
                <a:sym typeface="Source Sans Pro Regular"/>
              </a:defRPr>
            </a:pPr>
            <a:r>
              <a:t>The laboratory is able to provide you with those information</a:t>
            </a:r>
          </a:p>
        </p:txBody>
      </p:sp>
      <p:sp>
        <p:nvSpPr>
          <p:cNvPr id="344" name="TextBox 5"/>
          <p:cNvSpPr txBox="1"/>
          <p:nvPr/>
        </p:nvSpPr>
        <p:spPr>
          <a:xfrm>
            <a:off x="527414" y="2256207"/>
            <a:ext cx="3471863" cy="5581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ctr">
              <a:defRPr sz="1400">
                <a:latin typeface="+mn-lt"/>
                <a:ea typeface="+mn-ea"/>
                <a:cs typeface="+mn-cs"/>
                <a:sym typeface="Source Sans Pro Regular"/>
              </a:defRPr>
            </a:pPr>
            <a:r>
              <a:rPr dirty="0"/>
              <a:t>Diarrhea</a:t>
            </a:r>
          </a:p>
          <a:p>
            <a:pPr algn="ctr">
              <a:defRPr sz="1400">
                <a:latin typeface="+mn-lt"/>
                <a:ea typeface="+mn-ea"/>
                <a:cs typeface="+mn-cs"/>
                <a:sym typeface="Source Sans Pro Regular"/>
              </a:defRPr>
            </a:pPr>
            <a:r>
              <a:rPr dirty="0"/>
              <a:t>no fever, abundant watery stools</a:t>
            </a:r>
          </a:p>
        </p:txBody>
      </p:sp>
      <p:sp>
        <p:nvSpPr>
          <p:cNvPr id="343" name="TextBox 4"/>
          <p:cNvSpPr txBox="1"/>
          <p:nvPr/>
        </p:nvSpPr>
        <p:spPr>
          <a:xfrm>
            <a:off x="4629150" y="692152"/>
            <a:ext cx="2927351" cy="12439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algn="ctr">
              <a:defRPr sz="1400">
                <a:latin typeface="+mn-lt"/>
                <a:ea typeface="+mn-ea"/>
                <a:cs typeface="+mn-cs"/>
                <a:sym typeface="Source Sans Pro Regular"/>
              </a:defRPr>
            </a:pPr>
            <a:r>
              <a:rPr dirty="0"/>
              <a:t>Acute onset of diarrhea</a:t>
            </a:r>
          </a:p>
          <a:p>
            <a:pPr algn="ctr">
              <a:defRPr sz="1400">
                <a:latin typeface="+mn-lt"/>
                <a:ea typeface="+mn-ea"/>
                <a:cs typeface="+mn-cs"/>
                <a:sym typeface="Source Sans Pro Regular"/>
              </a:defRPr>
            </a:pPr>
            <a:r>
              <a:rPr dirty="0"/>
              <a:t>AND</a:t>
            </a:r>
          </a:p>
          <a:p>
            <a:pPr algn="ctr">
              <a:defRPr sz="1400">
                <a:latin typeface="+mn-lt"/>
                <a:ea typeface="+mn-ea"/>
                <a:cs typeface="+mn-cs"/>
                <a:sym typeface="Source Sans Pro Regular"/>
              </a:defRPr>
            </a:pPr>
            <a:r>
              <a:rPr dirty="0"/>
              <a:t>Severe illness</a:t>
            </a:r>
          </a:p>
          <a:p>
            <a:pPr algn="ctr">
              <a:defRPr sz="1400">
                <a:latin typeface="+mn-lt"/>
                <a:ea typeface="+mn-ea"/>
                <a:cs typeface="+mn-cs"/>
                <a:sym typeface="Source Sans Pro Regular"/>
              </a:defRPr>
            </a:pPr>
            <a:r>
              <a:rPr dirty="0"/>
              <a:t>AND</a:t>
            </a:r>
          </a:p>
          <a:p>
            <a:pPr algn="ctr">
              <a:defRPr sz="1400">
                <a:latin typeface="+mn-lt"/>
                <a:ea typeface="+mn-ea"/>
                <a:cs typeface="+mn-cs"/>
                <a:sym typeface="Source Sans Pro Regular"/>
              </a:defRPr>
            </a:pPr>
            <a:r>
              <a:rPr dirty="0"/>
              <a:t>Absence of known predisposing factor</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61" name="TextBox 5"/>
          <p:cNvSpPr txBox="1"/>
          <p:nvPr/>
        </p:nvSpPr>
        <p:spPr>
          <a:xfrm>
            <a:off x="4556126" y="53975"/>
            <a:ext cx="2991740" cy="3422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sz="1500">
                <a:latin typeface="+mn-lt"/>
                <a:ea typeface="+mn-ea"/>
                <a:cs typeface="+mn-cs"/>
                <a:sym typeface="Source Sans Pro Regular"/>
              </a:defRPr>
            </a:lvl1pPr>
          </a:lstStyle>
          <a:p>
            <a:r>
              <a:t>Acute haemorrhagic fever syndrome</a:t>
            </a:r>
          </a:p>
        </p:txBody>
      </p:sp>
      <p:sp>
        <p:nvSpPr>
          <p:cNvPr id="362" name="TextBox 7"/>
          <p:cNvSpPr txBox="1"/>
          <p:nvPr/>
        </p:nvSpPr>
        <p:spPr>
          <a:xfrm>
            <a:off x="3205164" y="2220914"/>
            <a:ext cx="6453188" cy="14852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ctr">
              <a:defRPr sz="1400">
                <a:latin typeface="+mn-lt"/>
                <a:ea typeface="+mn-ea"/>
                <a:cs typeface="+mn-cs"/>
                <a:sym typeface="Source Sans Pro Regular"/>
              </a:defRPr>
            </a:pPr>
            <a:r>
              <a:t>Suspected pathogen:</a:t>
            </a:r>
          </a:p>
          <a:p>
            <a:pPr algn="ctr">
              <a:defRPr sz="1000">
                <a:latin typeface="+mn-lt"/>
                <a:ea typeface="+mn-ea"/>
                <a:cs typeface="+mn-cs"/>
                <a:sym typeface="Source Sans Pro Regular"/>
              </a:defRPr>
            </a:pPr>
            <a:r>
              <a:t>Arenaviridae (Lassa, Lujo, Chapare, Guanarito, Junín, Machupo and Sabiá)</a:t>
            </a:r>
          </a:p>
          <a:p>
            <a:pPr algn="ctr">
              <a:defRPr sz="1000">
                <a:latin typeface="+mn-lt"/>
                <a:ea typeface="+mn-ea"/>
                <a:cs typeface="+mn-cs"/>
                <a:sym typeface="Source Sans Pro Regular"/>
              </a:defRPr>
            </a:pPr>
            <a:r>
              <a:t>Bunyaviridae (Nairovirus, Phlebovirus and Hantavirus)</a:t>
            </a:r>
          </a:p>
          <a:p>
            <a:pPr algn="ctr">
              <a:defRPr sz="1000">
                <a:latin typeface="+mn-lt"/>
                <a:ea typeface="+mn-ea"/>
                <a:cs typeface="+mn-cs"/>
                <a:sym typeface="Source Sans Pro Regular"/>
              </a:defRPr>
            </a:pPr>
            <a:r>
              <a:t>Filoviridae (Ebolavirus and Marburgvirus)</a:t>
            </a:r>
          </a:p>
          <a:p>
            <a:pPr algn="ctr">
              <a:defRPr sz="1000">
                <a:latin typeface="+mn-lt"/>
                <a:ea typeface="+mn-ea"/>
                <a:cs typeface="+mn-cs"/>
                <a:sym typeface="Source Sans Pro Regular"/>
              </a:defRPr>
            </a:pPr>
            <a:r>
              <a:t>Flaviviridae (yellow fever, dengue, Omsk haemorrhagic fever, and Kyasanur forest disease)</a:t>
            </a:r>
          </a:p>
          <a:p>
            <a:pPr algn="ctr">
              <a:defRPr sz="1000">
                <a:latin typeface="+mn-lt"/>
                <a:ea typeface="+mn-ea"/>
                <a:cs typeface="+mn-cs"/>
                <a:sym typeface="Source Sans Pro Regular"/>
              </a:defRPr>
            </a:pPr>
            <a:r>
              <a:t>Malaria</a:t>
            </a:r>
          </a:p>
          <a:p>
            <a:pPr algn="ctr">
              <a:defRPr sz="1000">
                <a:latin typeface="+mn-lt"/>
                <a:ea typeface="+mn-ea"/>
                <a:cs typeface="+mn-cs"/>
                <a:sym typeface="Source Sans Pro Regular"/>
              </a:defRPr>
            </a:pPr>
            <a:r>
              <a:t>Relapsing fever</a:t>
            </a:r>
          </a:p>
          <a:p>
            <a:pPr algn="ctr">
              <a:defRPr sz="1000">
                <a:latin typeface="+mn-lt"/>
                <a:ea typeface="+mn-ea"/>
                <a:cs typeface="+mn-cs"/>
                <a:sym typeface="Source Sans Pro Regular"/>
              </a:defRPr>
            </a:pPr>
            <a:r>
              <a:t>Etc.</a:t>
            </a:r>
          </a:p>
        </p:txBody>
      </p:sp>
      <p:sp>
        <p:nvSpPr>
          <p:cNvPr id="363" name="TextBox 8"/>
          <p:cNvSpPr txBox="1"/>
          <p:nvPr/>
        </p:nvSpPr>
        <p:spPr>
          <a:xfrm>
            <a:off x="3205165" y="4919664"/>
            <a:ext cx="2459864" cy="5200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a:defRPr sz="1400">
                <a:latin typeface="+mn-lt"/>
                <a:ea typeface="+mn-ea"/>
                <a:cs typeface="+mn-cs"/>
                <a:sym typeface="Source Sans Pro Regular"/>
              </a:defRPr>
            </a:pPr>
            <a:r>
              <a:t>Capillary blood</a:t>
            </a:r>
          </a:p>
          <a:p>
            <a:pPr>
              <a:defRPr sz="1200">
                <a:latin typeface="+mn-lt"/>
                <a:ea typeface="+mn-ea"/>
                <a:cs typeface="+mn-cs"/>
                <a:sym typeface="Source Sans Pro Regular"/>
              </a:defRPr>
            </a:pPr>
            <a:r>
              <a:t>Rapid diagnostic test where possible </a:t>
            </a:r>
          </a:p>
        </p:txBody>
      </p:sp>
      <p:sp>
        <p:nvSpPr>
          <p:cNvPr id="364" name="TextBox 9"/>
          <p:cNvSpPr txBox="1"/>
          <p:nvPr/>
        </p:nvSpPr>
        <p:spPr>
          <a:xfrm>
            <a:off x="4889500" y="5942014"/>
            <a:ext cx="3233739" cy="7105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ctr">
              <a:defRPr sz="1400">
                <a:latin typeface="+mn-lt"/>
                <a:ea typeface="+mn-ea"/>
                <a:cs typeface="+mn-cs"/>
                <a:sym typeface="Source Sans Pro Regular"/>
              </a:defRPr>
            </a:pPr>
            <a:r>
              <a:t>Venous blood</a:t>
            </a:r>
          </a:p>
          <a:p>
            <a:pPr algn="ctr">
              <a:defRPr sz="1200">
                <a:latin typeface="+mn-lt"/>
                <a:ea typeface="+mn-ea"/>
                <a:cs typeface="+mn-cs"/>
                <a:sym typeface="Source Sans Pro Regular"/>
              </a:defRPr>
            </a:pPr>
            <a:r>
              <a:t>Whole blood in EDTA coated tube</a:t>
            </a:r>
          </a:p>
          <a:p>
            <a:pPr algn="ctr">
              <a:defRPr sz="1200">
                <a:latin typeface="+mn-lt"/>
                <a:ea typeface="+mn-ea"/>
                <a:cs typeface="+mn-cs"/>
                <a:sym typeface="Source Sans Pro Regular"/>
              </a:defRPr>
            </a:pPr>
            <a:r>
              <a:t>Transport and storage at 2-8°C</a:t>
            </a:r>
          </a:p>
        </p:txBody>
      </p:sp>
      <p:sp>
        <p:nvSpPr>
          <p:cNvPr id="365" name="TextBox 10"/>
          <p:cNvSpPr txBox="1"/>
          <p:nvPr/>
        </p:nvSpPr>
        <p:spPr>
          <a:xfrm>
            <a:off x="8078791" y="4913314"/>
            <a:ext cx="2031467" cy="5200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a:defRPr sz="1400">
                <a:latin typeface="+mn-lt"/>
                <a:ea typeface="+mn-ea"/>
                <a:cs typeface="+mn-cs"/>
                <a:sym typeface="Source Sans Pro Regular"/>
              </a:defRPr>
            </a:pPr>
            <a:r>
              <a:t>Oral or nasal swab</a:t>
            </a:r>
          </a:p>
          <a:p>
            <a:pPr>
              <a:defRPr sz="1200">
                <a:latin typeface="+mn-lt"/>
                <a:ea typeface="+mn-ea"/>
                <a:cs typeface="+mn-cs"/>
                <a:sym typeface="Source Sans Pro Regular"/>
              </a:defRPr>
            </a:pPr>
            <a:r>
              <a:t>Transport and storage at 2-8°C</a:t>
            </a:r>
          </a:p>
        </p:txBody>
      </p:sp>
      <p:sp>
        <p:nvSpPr>
          <p:cNvPr id="366" name="TextBox 11"/>
          <p:cNvSpPr txBox="1"/>
          <p:nvPr/>
        </p:nvSpPr>
        <p:spPr>
          <a:xfrm>
            <a:off x="5268914" y="3986214"/>
            <a:ext cx="2128852" cy="3295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sz="1400">
                <a:latin typeface="+mn-lt"/>
                <a:ea typeface="+mn-ea"/>
                <a:cs typeface="+mn-cs"/>
                <a:sym typeface="Source Sans Pro Regular"/>
              </a:defRPr>
            </a:lvl1pPr>
          </a:lstStyle>
          <a:p>
            <a:r>
              <a:t>Blood collection is possible</a:t>
            </a:r>
          </a:p>
        </p:txBody>
      </p:sp>
      <p:sp>
        <p:nvSpPr>
          <p:cNvPr id="367" name="TextBox 12"/>
          <p:cNvSpPr txBox="1"/>
          <p:nvPr/>
        </p:nvSpPr>
        <p:spPr>
          <a:xfrm>
            <a:off x="8832850" y="4457701"/>
            <a:ext cx="788989" cy="3295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400">
                <a:latin typeface="+mn-lt"/>
                <a:ea typeface="+mn-ea"/>
                <a:cs typeface="+mn-cs"/>
                <a:sym typeface="Source Sans Pro Regular"/>
              </a:defRPr>
            </a:lvl1pPr>
          </a:lstStyle>
          <a:p>
            <a:r>
              <a:t>No</a:t>
            </a:r>
          </a:p>
        </p:txBody>
      </p:sp>
      <p:sp>
        <p:nvSpPr>
          <p:cNvPr id="368" name="TextBox 13"/>
          <p:cNvSpPr txBox="1"/>
          <p:nvPr/>
        </p:nvSpPr>
        <p:spPr>
          <a:xfrm>
            <a:off x="3379789" y="4457701"/>
            <a:ext cx="353696" cy="3295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sz="1400">
                <a:latin typeface="+mn-lt"/>
                <a:ea typeface="+mn-ea"/>
                <a:cs typeface="+mn-cs"/>
                <a:sym typeface="Source Sans Pro Regular"/>
              </a:defRPr>
            </a:lvl1pPr>
          </a:lstStyle>
          <a:p>
            <a:r>
              <a:t>Yes</a:t>
            </a:r>
          </a:p>
        </p:txBody>
      </p:sp>
      <p:sp>
        <p:nvSpPr>
          <p:cNvPr id="369" name="TextBox 14"/>
          <p:cNvSpPr txBox="1"/>
          <p:nvPr/>
        </p:nvSpPr>
        <p:spPr>
          <a:xfrm>
            <a:off x="4718051" y="5461001"/>
            <a:ext cx="3252548" cy="3295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sz="1400">
                <a:latin typeface="+mn-lt"/>
                <a:ea typeface="+mn-ea"/>
                <a:cs typeface="+mn-cs"/>
                <a:sym typeface="Source Sans Pro Regular"/>
              </a:defRPr>
            </a:lvl1pPr>
          </a:lstStyle>
          <a:p>
            <a:r>
              <a:t>More sensitive and/or specific  test needed</a:t>
            </a:r>
          </a:p>
        </p:txBody>
      </p:sp>
      <p:sp>
        <p:nvSpPr>
          <p:cNvPr id="384" name="Straight Arrow Connector 16"/>
          <p:cNvSpPr/>
          <p:nvPr/>
        </p:nvSpPr>
        <p:spPr>
          <a:xfrm>
            <a:off x="6108959" y="400843"/>
            <a:ext cx="7977" cy="2460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21600"/>
                </a:lnTo>
              </a:path>
            </a:pathLst>
          </a:custGeom>
          <a:ln w="6350">
            <a:solidFill>
              <a:srgbClr val="000000"/>
            </a:solidFill>
            <a:miter/>
            <a:tailEnd type="triangle"/>
          </a:ln>
        </p:spPr>
        <p:txBody>
          <a:bodyPr/>
          <a:lstStyle/>
          <a:p>
            <a:endParaRPr/>
          </a:p>
        </p:txBody>
      </p:sp>
      <p:sp>
        <p:nvSpPr>
          <p:cNvPr id="385" name="Straight Arrow Connector 18"/>
          <p:cNvSpPr/>
          <p:nvPr/>
        </p:nvSpPr>
        <p:spPr>
          <a:xfrm>
            <a:off x="6420563" y="2216150"/>
            <a:ext cx="1" cy="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21600"/>
                </a:lnTo>
              </a:path>
            </a:pathLst>
          </a:custGeom>
          <a:ln w="6350">
            <a:solidFill>
              <a:srgbClr val="000000"/>
            </a:solidFill>
            <a:miter/>
            <a:tailEnd type="triangle"/>
          </a:ln>
        </p:spPr>
        <p:txBody>
          <a:bodyPr/>
          <a:lstStyle/>
          <a:p>
            <a:endParaRPr/>
          </a:p>
        </p:txBody>
      </p:sp>
      <p:cxnSp>
        <p:nvCxnSpPr>
          <p:cNvPr id="372" name="Straight Arrow Connector 20"/>
          <p:cNvCxnSpPr>
            <a:cxnSpLocks/>
            <a:stCxn id="362" idx="2"/>
          </p:cNvCxnSpPr>
          <p:nvPr/>
        </p:nvCxnSpPr>
        <p:spPr>
          <a:xfrm>
            <a:off x="6431758" y="3706180"/>
            <a:ext cx="0" cy="261936"/>
          </a:xfrm>
          <a:prstGeom prst="straightConnector1">
            <a:avLst/>
          </a:prstGeom>
          <a:ln w="6350">
            <a:solidFill>
              <a:srgbClr val="000000"/>
            </a:solidFill>
            <a:miter/>
            <a:tailEnd type="triangle"/>
          </a:ln>
        </p:spPr>
      </p:cxnSp>
      <p:cxnSp>
        <p:nvCxnSpPr>
          <p:cNvPr id="373" name="Straight Arrow Connector 39"/>
          <p:cNvCxnSpPr>
            <a:cxnSpLocks/>
            <a:stCxn id="369" idx="2"/>
          </p:cNvCxnSpPr>
          <p:nvPr/>
        </p:nvCxnSpPr>
        <p:spPr>
          <a:xfrm>
            <a:off x="6344325" y="5790567"/>
            <a:ext cx="0" cy="151447"/>
          </a:xfrm>
          <a:prstGeom prst="straightConnector1">
            <a:avLst/>
          </a:prstGeom>
          <a:ln w="6350">
            <a:solidFill>
              <a:srgbClr val="000000"/>
            </a:solidFill>
            <a:miter/>
            <a:tailEnd type="triangle"/>
          </a:ln>
        </p:spPr>
      </p:cxnSp>
      <p:cxnSp>
        <p:nvCxnSpPr>
          <p:cNvPr id="374" name="Elbow Connector 122"/>
          <p:cNvCxnSpPr>
            <a:cxnSpLocks/>
            <a:stCxn id="368" idx="1"/>
          </p:cNvCxnSpPr>
          <p:nvPr/>
        </p:nvCxnSpPr>
        <p:spPr>
          <a:xfrm rot="10800000" flipH="1" flipV="1">
            <a:off x="3379789" y="4622483"/>
            <a:ext cx="1414302" cy="1168083"/>
          </a:xfrm>
          <a:prstGeom prst="bentConnector3">
            <a:avLst>
              <a:gd name="adj1" fmla="val -16163"/>
            </a:avLst>
          </a:prstGeom>
          <a:ln w="6350">
            <a:solidFill>
              <a:srgbClr val="000000"/>
            </a:solidFill>
            <a:miter/>
            <a:tailEnd type="triangle"/>
          </a:ln>
        </p:spPr>
      </p:cxnSp>
      <p:sp>
        <p:nvSpPr>
          <p:cNvPr id="375" name="TextBox 198"/>
          <p:cNvSpPr txBox="1"/>
          <p:nvPr/>
        </p:nvSpPr>
        <p:spPr>
          <a:xfrm rot="16200000">
            <a:off x="-1174330" y="2888855"/>
            <a:ext cx="5772691" cy="523220"/>
          </a:xfrm>
          <a:prstGeom prst="rect">
            <a:avLst/>
          </a:prstGeom>
          <a:solidFill>
            <a:srgbClr val="BFBFBF"/>
          </a:solidFill>
          <a:ln>
            <a:solidFill>
              <a:srgbClr val="000000"/>
            </a:solidFill>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algn="ctr">
              <a:defRPr sz="1400" u="sng">
                <a:latin typeface="+mn-lt"/>
                <a:ea typeface="+mn-ea"/>
                <a:cs typeface="+mn-cs"/>
                <a:sym typeface="Source Sans Pro Regular"/>
              </a:defRPr>
            </a:pPr>
            <a:r>
              <a:rPr dirty="0"/>
              <a:t>/!\</a:t>
            </a:r>
            <a:r>
              <a:rPr u="none" dirty="0"/>
              <a:t> Maximum precautions are required during collection, storage and transport of the sample</a:t>
            </a:r>
          </a:p>
        </p:txBody>
      </p:sp>
      <p:cxnSp>
        <p:nvCxnSpPr>
          <p:cNvPr id="376" name="Elbow Connector 235"/>
          <p:cNvCxnSpPr>
            <a:cxnSpLocks/>
            <a:stCxn id="363" idx="1"/>
            <a:endCxn id="369" idx="1"/>
          </p:cNvCxnSpPr>
          <p:nvPr/>
        </p:nvCxnSpPr>
        <p:spPr>
          <a:xfrm rot="10800000" flipH="1" flipV="1">
            <a:off x="3205165" y="5179696"/>
            <a:ext cx="1512886" cy="446087"/>
          </a:xfrm>
          <a:prstGeom prst="bentConnector3">
            <a:avLst>
              <a:gd name="adj1" fmla="val -15110"/>
            </a:avLst>
          </a:prstGeom>
          <a:ln w="6350">
            <a:solidFill>
              <a:srgbClr val="000000"/>
            </a:solidFill>
            <a:miter/>
          </a:ln>
        </p:spPr>
      </p:cxnSp>
      <p:cxnSp>
        <p:nvCxnSpPr>
          <p:cNvPr id="377" name="Elbow Connector 239"/>
          <p:cNvCxnSpPr>
            <a:cxnSpLocks/>
            <a:stCxn id="365" idx="3"/>
            <a:endCxn id="369" idx="3"/>
          </p:cNvCxnSpPr>
          <p:nvPr/>
        </p:nvCxnSpPr>
        <p:spPr>
          <a:xfrm flipH="1">
            <a:off x="7970599" y="5173347"/>
            <a:ext cx="2139659" cy="452437"/>
          </a:xfrm>
          <a:prstGeom prst="bentConnector3">
            <a:avLst>
              <a:gd name="adj1" fmla="val -10684"/>
            </a:avLst>
          </a:prstGeom>
          <a:ln w="6350">
            <a:solidFill>
              <a:srgbClr val="000000"/>
            </a:solidFill>
            <a:miter/>
          </a:ln>
        </p:spPr>
      </p:cxnSp>
      <p:cxnSp>
        <p:nvCxnSpPr>
          <p:cNvPr id="378" name="Elbow Connector 244"/>
          <p:cNvCxnSpPr>
            <a:cxnSpLocks/>
            <a:stCxn id="366" idx="3"/>
            <a:endCxn id="367" idx="0"/>
          </p:cNvCxnSpPr>
          <p:nvPr/>
        </p:nvCxnSpPr>
        <p:spPr>
          <a:xfrm>
            <a:off x="7397766" y="4150997"/>
            <a:ext cx="1829579" cy="306704"/>
          </a:xfrm>
          <a:prstGeom prst="bentConnector2">
            <a:avLst/>
          </a:prstGeom>
          <a:ln w="6350">
            <a:solidFill>
              <a:srgbClr val="000000"/>
            </a:solidFill>
            <a:miter/>
          </a:ln>
        </p:spPr>
      </p:cxnSp>
      <p:cxnSp>
        <p:nvCxnSpPr>
          <p:cNvPr id="379" name="Elbow Connector 247"/>
          <p:cNvCxnSpPr>
            <a:cxnSpLocks/>
            <a:stCxn id="366" idx="1"/>
            <a:endCxn id="368" idx="0"/>
          </p:cNvCxnSpPr>
          <p:nvPr/>
        </p:nvCxnSpPr>
        <p:spPr>
          <a:xfrm rot="10800000" flipV="1">
            <a:off x="3556638" y="4150997"/>
            <a:ext cx="1712277" cy="306704"/>
          </a:xfrm>
          <a:prstGeom prst="bentConnector2">
            <a:avLst/>
          </a:prstGeom>
          <a:ln w="6350">
            <a:solidFill>
              <a:srgbClr val="000000"/>
            </a:solidFill>
            <a:miter/>
          </a:ln>
        </p:spPr>
      </p:cxnSp>
      <p:cxnSp>
        <p:nvCxnSpPr>
          <p:cNvPr id="380" name="Straight Connector 250"/>
          <p:cNvCxnSpPr>
            <a:cxnSpLocks/>
            <a:stCxn id="367" idx="2"/>
          </p:cNvCxnSpPr>
          <p:nvPr/>
        </p:nvCxnSpPr>
        <p:spPr>
          <a:xfrm>
            <a:off x="9227345" y="4787267"/>
            <a:ext cx="0" cy="126047"/>
          </a:xfrm>
          <a:prstGeom prst="straightConnector1">
            <a:avLst/>
          </a:prstGeom>
          <a:ln w="6350">
            <a:solidFill>
              <a:srgbClr val="000000"/>
            </a:solidFill>
            <a:miter/>
          </a:ln>
        </p:spPr>
      </p:cxnSp>
      <p:sp>
        <p:nvSpPr>
          <p:cNvPr id="381" name="Straight Connector 253"/>
          <p:cNvSpPr/>
          <p:nvPr/>
        </p:nvSpPr>
        <p:spPr>
          <a:xfrm>
            <a:off x="3600362" y="4771633"/>
            <a:ext cx="27080" cy="148031"/>
          </a:xfrm>
          <a:prstGeom prst="line">
            <a:avLst/>
          </a:prstGeom>
          <a:ln w="6350">
            <a:solidFill>
              <a:srgbClr val="000000"/>
            </a:solidFill>
            <a:miter/>
          </a:ln>
        </p:spPr>
        <p:txBody>
          <a:bodyPr lIns="45719" rIns="45719"/>
          <a:lstStyle/>
          <a:p>
            <a:endParaRPr/>
          </a:p>
        </p:txBody>
      </p:sp>
      <p:graphicFrame>
        <p:nvGraphicFramePr>
          <p:cNvPr id="382" name="Table 270"/>
          <p:cNvGraphicFramePr/>
          <p:nvPr/>
        </p:nvGraphicFramePr>
        <p:xfrm>
          <a:off x="3765553" y="476250"/>
          <a:ext cx="5332413" cy="1616076"/>
        </p:xfrm>
        <a:graphic>
          <a:graphicData uri="http://schemas.openxmlformats.org/drawingml/2006/table">
            <a:tbl>
              <a:tblPr>
                <a:tableStyleId>{4C3C2611-4C71-4FC5-86AE-919BDF0F9419}</a:tableStyleId>
              </a:tblPr>
              <a:tblGrid>
                <a:gridCol w="2481502">
                  <a:extLst>
                    <a:ext uri="{9D8B030D-6E8A-4147-A177-3AD203B41FA5}">
                      <a16:colId xmlns:a16="http://schemas.microsoft.com/office/drawing/2014/main" val="20000"/>
                    </a:ext>
                  </a:extLst>
                </a:gridCol>
                <a:gridCol w="2850911">
                  <a:extLst>
                    <a:ext uri="{9D8B030D-6E8A-4147-A177-3AD203B41FA5}">
                      <a16:colId xmlns:a16="http://schemas.microsoft.com/office/drawing/2014/main" val="20001"/>
                    </a:ext>
                  </a:extLst>
                </a:gridCol>
              </a:tblGrid>
              <a:tr h="594594">
                <a:tc gridSpan="2">
                  <a:txBody>
                    <a:bodyPr/>
                    <a:lstStyle/>
                    <a:p>
                      <a:pPr algn="ctr" defTabSz="289320">
                        <a:defRPr sz="1800"/>
                      </a:pPr>
                      <a:r>
                        <a:rPr sz="1100">
                          <a:latin typeface="+mn-lt"/>
                          <a:ea typeface="+mn-ea"/>
                          <a:cs typeface="+mn-cs"/>
                          <a:sym typeface="Source Sans Pro Regular"/>
                        </a:rPr>
                        <a:t>Acute onset of fever of less than 3 weeks duration
AND
any two of the following:</a:t>
                      </a:r>
                    </a:p>
                  </a:txBody>
                  <a:tcPr marL="45738" marR="45738" marT="45738" marB="45738" anchor="ctr" horzOverflow="overflow">
                    <a:lnL w="12700">
                      <a:solidFill>
                        <a:srgbClr val="000000"/>
                      </a:solidFill>
                    </a:lnL>
                    <a:lnR w="12700">
                      <a:solidFill>
                        <a:srgbClr val="000000"/>
                      </a:solidFill>
                    </a:lnR>
                    <a:lnT w="12700">
                      <a:solidFill>
                        <a:srgbClr val="000000"/>
                      </a:solidFill>
                    </a:lnT>
                  </a:tcPr>
                </a:tc>
                <a:tc hMerge="1">
                  <a:txBody>
                    <a:bodyPr/>
                    <a:lstStyle/>
                    <a:p>
                      <a:endParaRPr lang="hu-HU"/>
                    </a:p>
                  </a:txBody>
                  <a:tcPr/>
                </a:tc>
                <a:extLst>
                  <a:ext uri="{0D108BD9-81ED-4DB2-BD59-A6C34878D82A}">
                    <a16:rowId xmlns:a16="http://schemas.microsoft.com/office/drawing/2014/main" val="10000"/>
                  </a:ext>
                </a:extLst>
              </a:tr>
              <a:tr h="594594">
                <a:tc>
                  <a:txBody>
                    <a:bodyPr/>
                    <a:lstStyle/>
                    <a:p>
                      <a:pPr marL="285750" indent="-285750" algn="l" defTabSz="289320">
                        <a:buSzPct val="100000"/>
                        <a:buFont typeface="Arial"/>
                        <a:buChar char="•"/>
                        <a:defRPr sz="1100">
                          <a:latin typeface="+mn-lt"/>
                          <a:ea typeface="+mn-ea"/>
                          <a:cs typeface="+mn-cs"/>
                          <a:sym typeface="Source Sans Pro Regular"/>
                        </a:defRPr>
                      </a:pPr>
                      <a:r>
                        <a:rPr dirty="0" err="1"/>
                        <a:t>Haemorrhagic</a:t>
                      </a:r>
                      <a:r>
                        <a:rPr dirty="0"/>
                        <a:t> or purpuric rash</a:t>
                      </a:r>
                    </a:p>
                    <a:p>
                      <a:pPr marL="285750" indent="-285750" algn="l" defTabSz="289320">
                        <a:buSzPct val="100000"/>
                        <a:buFont typeface="Arial"/>
                        <a:buChar char="•"/>
                        <a:defRPr sz="1100">
                          <a:latin typeface="+mn-lt"/>
                          <a:ea typeface="+mn-ea"/>
                          <a:cs typeface="+mn-cs"/>
                          <a:sym typeface="Source Sans Pro Regular"/>
                        </a:defRPr>
                      </a:pPr>
                      <a:r>
                        <a:rPr dirty="0"/>
                        <a:t>Epistaxis</a:t>
                      </a:r>
                    </a:p>
                    <a:p>
                      <a:pPr marL="285750" indent="-285750" algn="l" defTabSz="289320">
                        <a:buSzPct val="100000"/>
                        <a:buFont typeface="Arial"/>
                        <a:buChar char="•"/>
                        <a:defRPr sz="1100">
                          <a:latin typeface="+mn-lt"/>
                          <a:ea typeface="+mn-ea"/>
                          <a:cs typeface="+mn-cs"/>
                          <a:sym typeface="Source Sans Pro Regular"/>
                        </a:defRPr>
                      </a:pPr>
                      <a:r>
                        <a:rPr dirty="0" err="1"/>
                        <a:t>Haemoptysis</a:t>
                      </a:r>
                      <a:endParaRPr dirty="0"/>
                    </a:p>
                  </a:txBody>
                  <a:tcPr marL="45738" marR="45738" marT="45738" marB="45738" anchor="ctr" horzOverflow="overflow">
                    <a:lnL w="12700">
                      <a:solidFill>
                        <a:srgbClr val="000000"/>
                      </a:solidFill>
                    </a:lnL>
                  </a:tcPr>
                </a:tc>
                <a:tc>
                  <a:txBody>
                    <a:bodyPr/>
                    <a:lstStyle/>
                    <a:p>
                      <a:pPr marL="285750" indent="-285750" algn="l" defTabSz="289320">
                        <a:buSzPct val="100000"/>
                        <a:buFont typeface="Arial"/>
                        <a:buChar char="•"/>
                        <a:defRPr sz="1100">
                          <a:latin typeface="+mn-lt"/>
                          <a:ea typeface="+mn-ea"/>
                          <a:cs typeface="+mn-cs"/>
                          <a:sym typeface="Source Sans Pro Regular"/>
                        </a:defRPr>
                      </a:pPr>
                      <a:r>
                        <a:t>Blood in stool</a:t>
                      </a:r>
                    </a:p>
                    <a:p>
                      <a:pPr marL="285750" indent="-285750" algn="l" defTabSz="289320">
                        <a:buSzPct val="100000"/>
                        <a:buFont typeface="Arial"/>
                        <a:buChar char="•"/>
                        <a:defRPr sz="1100">
                          <a:latin typeface="+mn-lt"/>
                          <a:ea typeface="+mn-ea"/>
                          <a:cs typeface="+mn-cs"/>
                          <a:sym typeface="Source Sans Pro Regular"/>
                        </a:defRPr>
                      </a:pPr>
                      <a:r>
                        <a:t>Other haemorrhagic symptoms</a:t>
                      </a:r>
                    </a:p>
                  </a:txBody>
                  <a:tcPr marL="45738" marR="45738" marT="45738" marB="45738" anchor="ctr" horzOverflow="overflow">
                    <a:lnR w="12700">
                      <a:solidFill>
                        <a:srgbClr val="000000"/>
                      </a:solidFill>
                    </a:lnR>
                  </a:tcPr>
                </a:tc>
                <a:extLst>
                  <a:ext uri="{0D108BD9-81ED-4DB2-BD59-A6C34878D82A}">
                    <a16:rowId xmlns:a16="http://schemas.microsoft.com/office/drawing/2014/main" val="10001"/>
                  </a:ext>
                </a:extLst>
              </a:tr>
              <a:tr h="426888">
                <a:tc gridSpan="2">
                  <a:txBody>
                    <a:bodyPr/>
                    <a:lstStyle/>
                    <a:p>
                      <a:pPr algn="ctr" defTabSz="289320">
                        <a:defRPr sz="1800"/>
                      </a:pPr>
                      <a:r>
                        <a:rPr sz="1100" dirty="0">
                          <a:latin typeface="+mn-lt"/>
                          <a:ea typeface="+mn-ea"/>
                          <a:cs typeface="+mn-cs"/>
                          <a:sym typeface="Source Sans Pro Regular"/>
                        </a:rPr>
                        <a:t>AND
absence of known predisposing factors</a:t>
                      </a:r>
                    </a:p>
                  </a:txBody>
                  <a:tcPr marL="45738" marR="45738" marT="45738" marB="45738" anchor="ctr" horzOverflow="overflow">
                    <a:lnL w="12700">
                      <a:solidFill>
                        <a:srgbClr val="000000"/>
                      </a:solidFill>
                    </a:lnL>
                    <a:lnR w="12700">
                      <a:solidFill>
                        <a:srgbClr val="000000"/>
                      </a:solidFill>
                    </a:lnR>
                    <a:lnB w="12700">
                      <a:solidFill>
                        <a:srgbClr val="000000"/>
                      </a:solidFill>
                    </a:lnB>
                  </a:tcPr>
                </a:tc>
                <a:tc hMerge="1">
                  <a:txBody>
                    <a:bodyPr/>
                    <a:lstStyle/>
                    <a:p>
                      <a:endParaRPr lang="hu-HU"/>
                    </a:p>
                  </a:txBody>
                  <a:tcPr/>
                </a:tc>
                <a:extLst>
                  <a:ext uri="{0D108BD9-81ED-4DB2-BD59-A6C34878D82A}">
                    <a16:rowId xmlns:a16="http://schemas.microsoft.com/office/drawing/2014/main" val="10002"/>
                  </a:ext>
                </a:extLst>
              </a:tr>
            </a:tbl>
          </a:graphicData>
        </a:graphic>
      </p:graphicFrame>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87" name="TextBox 3"/>
          <p:cNvSpPr txBox="1"/>
          <p:nvPr/>
        </p:nvSpPr>
        <p:spPr>
          <a:xfrm>
            <a:off x="4640264" y="60324"/>
            <a:ext cx="2520824" cy="3930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a:latin typeface="+mn-lt"/>
                <a:ea typeface="+mn-ea"/>
                <a:cs typeface="+mn-cs"/>
                <a:sym typeface="Source Sans Pro Regular"/>
              </a:defRPr>
            </a:lvl1pPr>
          </a:lstStyle>
          <a:p>
            <a:r>
              <a:t>Acute jaundice syndrome</a:t>
            </a:r>
          </a:p>
        </p:txBody>
      </p:sp>
      <p:sp>
        <p:nvSpPr>
          <p:cNvPr id="388" name="TextBox 4"/>
          <p:cNvSpPr txBox="1"/>
          <p:nvPr/>
        </p:nvSpPr>
        <p:spPr>
          <a:xfrm>
            <a:off x="4635913" y="531815"/>
            <a:ext cx="3001138" cy="12439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algn="ctr">
              <a:defRPr sz="1400">
                <a:latin typeface="+mn-lt"/>
                <a:ea typeface="+mn-ea"/>
                <a:cs typeface="+mn-cs"/>
                <a:sym typeface="Source Sans Pro Regular"/>
              </a:defRPr>
            </a:pPr>
            <a:r>
              <a:t>Acute onset of jaundice</a:t>
            </a:r>
          </a:p>
          <a:p>
            <a:pPr algn="ctr">
              <a:defRPr sz="1400">
                <a:latin typeface="+mn-lt"/>
                <a:ea typeface="+mn-ea"/>
                <a:cs typeface="+mn-cs"/>
                <a:sym typeface="Source Sans Pro Regular"/>
              </a:defRPr>
            </a:pPr>
            <a:r>
              <a:t>AND</a:t>
            </a:r>
          </a:p>
          <a:p>
            <a:pPr algn="ctr">
              <a:defRPr sz="1400">
                <a:latin typeface="+mn-lt"/>
                <a:ea typeface="+mn-ea"/>
                <a:cs typeface="+mn-cs"/>
                <a:sym typeface="Source Sans Pro Regular"/>
              </a:defRPr>
            </a:pPr>
            <a:r>
              <a:t>Severe illness</a:t>
            </a:r>
          </a:p>
          <a:p>
            <a:pPr algn="ctr">
              <a:defRPr sz="1400">
                <a:latin typeface="+mn-lt"/>
                <a:ea typeface="+mn-ea"/>
                <a:cs typeface="+mn-cs"/>
                <a:sym typeface="Source Sans Pro Regular"/>
              </a:defRPr>
            </a:pPr>
            <a:r>
              <a:t>AND</a:t>
            </a:r>
          </a:p>
          <a:p>
            <a:pPr algn="ctr">
              <a:defRPr sz="1400">
                <a:latin typeface="+mn-lt"/>
                <a:ea typeface="+mn-ea"/>
                <a:cs typeface="+mn-cs"/>
                <a:sym typeface="Source Sans Pro Regular"/>
              </a:defRPr>
            </a:pPr>
            <a:r>
              <a:t>Absence of known predisposing factors</a:t>
            </a:r>
          </a:p>
        </p:txBody>
      </p:sp>
      <p:sp>
        <p:nvSpPr>
          <p:cNvPr id="389" name="TextBox 5"/>
          <p:cNvSpPr txBox="1"/>
          <p:nvPr/>
        </p:nvSpPr>
        <p:spPr>
          <a:xfrm>
            <a:off x="3311526" y="1773240"/>
            <a:ext cx="5664201" cy="14852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ctr">
              <a:defRPr sz="1400">
                <a:latin typeface="+mn-lt"/>
                <a:ea typeface="+mn-ea"/>
                <a:cs typeface="+mn-cs"/>
                <a:sym typeface="Source Sans Pro Regular"/>
              </a:defRPr>
            </a:pPr>
            <a:r>
              <a:t>Suspected pathogen:</a:t>
            </a:r>
          </a:p>
          <a:p>
            <a:pPr algn="ctr">
              <a:defRPr sz="1000">
                <a:latin typeface="+mn-lt"/>
                <a:ea typeface="+mn-ea"/>
                <a:cs typeface="+mn-cs"/>
                <a:sym typeface="Source Sans Pro Regular"/>
              </a:defRPr>
            </a:pPr>
            <a:r>
              <a:t>Hepatitis A and E</a:t>
            </a:r>
          </a:p>
          <a:p>
            <a:pPr algn="ctr">
              <a:defRPr sz="1000">
                <a:latin typeface="+mn-lt"/>
                <a:ea typeface="+mn-ea"/>
                <a:cs typeface="+mn-cs"/>
                <a:sym typeface="Source Sans Pro Regular"/>
              </a:defRPr>
            </a:pPr>
            <a:r>
              <a:t>Malaria</a:t>
            </a:r>
          </a:p>
          <a:p>
            <a:pPr algn="ctr">
              <a:defRPr sz="1000">
                <a:latin typeface="+mn-lt"/>
                <a:ea typeface="+mn-ea"/>
                <a:cs typeface="+mn-cs"/>
                <a:sym typeface="Source Sans Pro Regular"/>
              </a:defRPr>
            </a:pPr>
            <a:r>
              <a:t>VHF</a:t>
            </a:r>
          </a:p>
          <a:p>
            <a:pPr algn="ctr">
              <a:defRPr sz="1000">
                <a:latin typeface="+mn-lt"/>
                <a:ea typeface="+mn-ea"/>
                <a:cs typeface="+mn-cs"/>
                <a:sym typeface="Source Sans Pro Regular"/>
              </a:defRPr>
            </a:pPr>
            <a:r>
              <a:t>Typhoid fever</a:t>
            </a:r>
          </a:p>
          <a:p>
            <a:pPr algn="ctr">
              <a:defRPr sz="1000">
                <a:latin typeface="+mn-lt"/>
                <a:ea typeface="+mn-ea"/>
                <a:cs typeface="+mn-cs"/>
                <a:sym typeface="Source Sans Pro Regular"/>
              </a:defRPr>
            </a:pPr>
            <a:r>
              <a:t>Leptospirosis</a:t>
            </a:r>
          </a:p>
          <a:p>
            <a:pPr algn="ctr">
              <a:defRPr sz="1000">
                <a:latin typeface="+mn-lt"/>
                <a:ea typeface="+mn-ea"/>
                <a:cs typeface="+mn-cs"/>
                <a:sym typeface="Source Sans Pro Regular"/>
              </a:defRPr>
            </a:pPr>
            <a:r>
              <a:t>Sepsis syndrome</a:t>
            </a:r>
          </a:p>
          <a:p>
            <a:pPr algn="ctr">
              <a:defRPr sz="1000">
                <a:latin typeface="+mn-lt"/>
                <a:ea typeface="+mn-ea"/>
                <a:cs typeface="+mn-cs"/>
                <a:sym typeface="Source Sans Pro Regular"/>
              </a:defRPr>
            </a:pPr>
            <a:r>
              <a:t>Etc.</a:t>
            </a:r>
          </a:p>
        </p:txBody>
      </p:sp>
      <p:sp>
        <p:nvSpPr>
          <p:cNvPr id="390" name="TextBox 7"/>
          <p:cNvSpPr txBox="1"/>
          <p:nvPr/>
        </p:nvSpPr>
        <p:spPr>
          <a:xfrm>
            <a:off x="6884988" y="4508501"/>
            <a:ext cx="2687639" cy="9010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ctr">
              <a:defRPr sz="1400">
                <a:latin typeface="+mn-lt"/>
                <a:ea typeface="+mn-ea"/>
                <a:cs typeface="+mn-cs"/>
                <a:sym typeface="Source Sans Pro Regular"/>
              </a:defRPr>
            </a:pPr>
            <a:r>
              <a:t>Blood</a:t>
            </a:r>
          </a:p>
          <a:p>
            <a:pPr algn="ctr">
              <a:defRPr sz="1200">
                <a:latin typeface="+mn-lt"/>
                <a:ea typeface="+mn-ea"/>
                <a:cs typeface="+mn-cs"/>
                <a:sym typeface="Source Sans Pro Regular"/>
              </a:defRPr>
            </a:pPr>
            <a:r>
              <a:t>Blood culture*</a:t>
            </a:r>
          </a:p>
          <a:p>
            <a:pPr algn="ctr">
              <a:defRPr sz="1200">
                <a:latin typeface="+mn-lt"/>
                <a:ea typeface="+mn-ea"/>
                <a:cs typeface="+mn-cs"/>
                <a:sym typeface="Source Sans Pro Regular"/>
              </a:defRPr>
            </a:pPr>
            <a:r>
              <a:t>Serum</a:t>
            </a:r>
          </a:p>
          <a:p>
            <a:pPr algn="ctr">
              <a:defRPr sz="1200">
                <a:latin typeface="+mn-lt"/>
                <a:ea typeface="+mn-ea"/>
                <a:cs typeface="+mn-cs"/>
                <a:sym typeface="Source Sans Pro Regular"/>
              </a:defRPr>
            </a:pPr>
            <a:r>
              <a:t>Capillary blood</a:t>
            </a:r>
          </a:p>
        </p:txBody>
      </p:sp>
      <p:sp>
        <p:nvSpPr>
          <p:cNvPr id="391" name="TextBox 9"/>
          <p:cNvSpPr txBox="1"/>
          <p:nvPr/>
        </p:nvSpPr>
        <p:spPr>
          <a:xfrm>
            <a:off x="1924051" y="3873501"/>
            <a:ext cx="2074865" cy="4819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200">
                <a:latin typeface="+mn-lt"/>
                <a:ea typeface="+mn-ea"/>
                <a:cs typeface="+mn-cs"/>
                <a:sym typeface="Source Sans Pro Regular"/>
              </a:defRPr>
            </a:lvl1pPr>
          </a:lstStyle>
          <a:p>
            <a:r>
              <a:t>See Acute Haemorrhagic Fever Syndrome</a:t>
            </a:r>
          </a:p>
        </p:txBody>
      </p:sp>
      <p:sp>
        <p:nvSpPr>
          <p:cNvPr id="392" name="TextBox 10"/>
          <p:cNvSpPr txBox="1"/>
          <p:nvPr/>
        </p:nvSpPr>
        <p:spPr>
          <a:xfrm>
            <a:off x="2960688" y="4872039"/>
            <a:ext cx="2487612" cy="3295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400">
                <a:latin typeface="+mn-lt"/>
                <a:ea typeface="+mn-ea"/>
                <a:cs typeface="+mn-cs"/>
                <a:sym typeface="Source Sans Pro Regular"/>
              </a:defRPr>
            </a:lvl1pPr>
          </a:lstStyle>
          <a:p>
            <a:r>
              <a:t>Mid-stream urine*</a:t>
            </a:r>
          </a:p>
        </p:txBody>
      </p:sp>
      <p:cxnSp>
        <p:nvCxnSpPr>
          <p:cNvPr id="393" name="Straight Connector 19"/>
          <p:cNvCxnSpPr>
            <a:cxnSpLocks/>
            <a:stCxn id="387" idx="2"/>
          </p:cNvCxnSpPr>
          <p:nvPr/>
        </p:nvCxnSpPr>
        <p:spPr>
          <a:xfrm>
            <a:off x="5900676" y="453390"/>
            <a:ext cx="0" cy="78425"/>
          </a:xfrm>
          <a:prstGeom prst="straightConnector1">
            <a:avLst/>
          </a:prstGeom>
          <a:ln w="6350">
            <a:solidFill>
              <a:srgbClr val="000000"/>
            </a:solidFill>
            <a:miter/>
          </a:ln>
        </p:spPr>
      </p:cxnSp>
      <p:cxnSp>
        <p:nvCxnSpPr>
          <p:cNvPr id="395" name="Elbow Connector 35"/>
          <p:cNvCxnSpPr>
            <a:cxnSpLocks/>
            <a:stCxn id="389" idx="0"/>
            <a:endCxn id="392" idx="0"/>
          </p:cNvCxnSpPr>
          <p:nvPr/>
        </p:nvCxnSpPr>
        <p:spPr>
          <a:xfrm rot="16200000" flipH="1" flipV="1">
            <a:off x="3624661" y="2353072"/>
            <a:ext cx="3098799" cy="1939133"/>
          </a:xfrm>
          <a:prstGeom prst="bentConnector5">
            <a:avLst>
              <a:gd name="adj1" fmla="val -2793"/>
              <a:gd name="adj2" fmla="val 233136"/>
              <a:gd name="adj3" fmla="val 93160"/>
            </a:avLst>
          </a:prstGeom>
          <a:ln w="6350">
            <a:solidFill>
              <a:srgbClr val="000000"/>
            </a:solidFill>
            <a:miter/>
            <a:tailEnd type="triangle"/>
          </a:ln>
        </p:spPr>
      </p:cxnSp>
      <p:cxnSp>
        <p:nvCxnSpPr>
          <p:cNvPr id="396" name="Elbow Connector 49"/>
          <p:cNvCxnSpPr>
            <a:cxnSpLocks/>
            <a:stCxn id="389" idx="3"/>
            <a:endCxn id="390" idx="0"/>
          </p:cNvCxnSpPr>
          <p:nvPr/>
        </p:nvCxnSpPr>
        <p:spPr>
          <a:xfrm flipH="1">
            <a:off x="8228808" y="2515873"/>
            <a:ext cx="746919" cy="1992628"/>
          </a:xfrm>
          <a:prstGeom prst="bentConnector4">
            <a:avLst>
              <a:gd name="adj1" fmla="val -136389"/>
              <a:gd name="adj2" fmla="val 68634"/>
            </a:avLst>
          </a:prstGeom>
          <a:ln w="6350">
            <a:solidFill>
              <a:srgbClr val="000000"/>
            </a:solidFill>
            <a:miter/>
            <a:tailEnd type="triangle"/>
          </a:ln>
        </p:spPr>
      </p:cxnSp>
      <p:cxnSp>
        <p:nvCxnSpPr>
          <p:cNvPr id="397" name="Elbow Connector 53"/>
          <p:cNvCxnSpPr>
            <a:cxnSpLocks/>
            <a:stCxn id="388" idx="1"/>
            <a:endCxn id="391" idx="0"/>
          </p:cNvCxnSpPr>
          <p:nvPr/>
        </p:nvCxnSpPr>
        <p:spPr>
          <a:xfrm rot="10800000" flipV="1">
            <a:off x="2961485" y="1153797"/>
            <a:ext cx="1674429" cy="2719703"/>
          </a:xfrm>
          <a:prstGeom prst="bentConnector2">
            <a:avLst/>
          </a:prstGeom>
          <a:ln w="6350">
            <a:solidFill>
              <a:srgbClr val="000000"/>
            </a:solidFill>
            <a:miter/>
            <a:tailEnd type="triangle"/>
          </a:ln>
        </p:spPr>
      </p:cxnSp>
      <p:sp>
        <p:nvSpPr>
          <p:cNvPr id="398" name="TextBox 126"/>
          <p:cNvSpPr txBox="1"/>
          <p:nvPr/>
        </p:nvSpPr>
        <p:spPr>
          <a:xfrm>
            <a:off x="3033713" y="5676900"/>
            <a:ext cx="6227763" cy="316865"/>
          </a:xfrm>
          <a:prstGeom prst="rect">
            <a:avLst/>
          </a:prstGeom>
          <a:solidFill>
            <a:srgbClr val="D9D9D9"/>
          </a:solidFill>
          <a:ln>
            <a:solidFill>
              <a:srgbClr val="000000"/>
            </a:solidFill>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300">
                <a:latin typeface="+mn-lt"/>
                <a:ea typeface="+mn-ea"/>
                <a:cs typeface="+mn-cs"/>
                <a:sym typeface="Source Sans Pro Regular"/>
              </a:defRPr>
            </a:lvl1pPr>
          </a:lstStyle>
          <a:p>
            <a:r>
              <a:t>*Collection should be done before any antibiotic treatment</a:t>
            </a:r>
          </a:p>
        </p:txBody>
      </p:sp>
      <p:sp>
        <p:nvSpPr>
          <p:cNvPr id="399" name="TextBox 131"/>
          <p:cNvSpPr txBox="1"/>
          <p:nvPr/>
        </p:nvSpPr>
        <p:spPr>
          <a:xfrm>
            <a:off x="2552701" y="3349628"/>
            <a:ext cx="7213601" cy="291466"/>
          </a:xfrm>
          <a:prstGeom prst="rect">
            <a:avLst/>
          </a:prstGeom>
          <a:solidFill>
            <a:srgbClr val="FFFFFF"/>
          </a:solidFill>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200">
                <a:latin typeface="+mn-lt"/>
                <a:ea typeface="+mn-ea"/>
                <a:cs typeface="+mn-cs"/>
                <a:sym typeface="Source Sans Pro Regular"/>
              </a:defRPr>
            </a:lvl1pPr>
          </a:lstStyle>
          <a:p>
            <a:r>
              <a:t>Clinical presentation, history of the illness, epidemiological context, vaccination status…</a:t>
            </a:r>
          </a:p>
        </p:txBody>
      </p:sp>
      <p:sp>
        <p:nvSpPr>
          <p:cNvPr id="400" name="TextBox 41"/>
          <p:cNvSpPr txBox="1"/>
          <p:nvPr/>
        </p:nvSpPr>
        <p:spPr>
          <a:xfrm>
            <a:off x="3137729" y="6118226"/>
            <a:ext cx="6043549" cy="6724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algn="ctr">
              <a:defRPr sz="1200">
                <a:latin typeface="+mn-lt"/>
                <a:ea typeface="+mn-ea"/>
                <a:cs typeface="+mn-cs"/>
                <a:sym typeface="Source Sans Pro Regular"/>
              </a:defRPr>
            </a:pPr>
            <a:r>
              <a:t>Collection process, container, transport medium, temperature during storage and transport, </a:t>
            </a:r>
          </a:p>
          <a:p>
            <a:pPr algn="ctr">
              <a:defRPr sz="1200">
                <a:latin typeface="+mn-lt"/>
                <a:ea typeface="+mn-ea"/>
                <a:cs typeface="+mn-cs"/>
                <a:sym typeface="Source Sans Pro Regular"/>
              </a:defRPr>
            </a:pPr>
            <a:r>
              <a:t>delay before analysis, etc. may vary according to the suspected pathogen and tests performed</a:t>
            </a:r>
          </a:p>
          <a:p>
            <a:pPr algn="ctr">
              <a:defRPr sz="1200">
                <a:latin typeface="+mn-lt"/>
                <a:ea typeface="+mn-ea"/>
                <a:cs typeface="+mn-cs"/>
                <a:sym typeface="Source Sans Pro Regular"/>
              </a:defRPr>
            </a:pPr>
            <a:r>
              <a:t>The laboratory is able to provide you with those information</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3" name="TextBox 5"/>
          <p:cNvSpPr txBox="1"/>
          <p:nvPr/>
        </p:nvSpPr>
        <p:spPr>
          <a:xfrm>
            <a:off x="4367212" y="46038"/>
            <a:ext cx="2896643" cy="3930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a:latin typeface="+mn-lt"/>
                <a:ea typeface="+mn-ea"/>
                <a:cs typeface="+mn-cs"/>
                <a:sym typeface="Source Sans Pro Regular"/>
              </a:defRPr>
            </a:lvl1pPr>
          </a:lstStyle>
          <a:p>
            <a:r>
              <a:t>Acute neurological syndrome</a:t>
            </a:r>
          </a:p>
        </p:txBody>
      </p:sp>
      <p:sp>
        <p:nvSpPr>
          <p:cNvPr id="404" name="TextBox 6"/>
          <p:cNvSpPr txBox="1"/>
          <p:nvPr/>
        </p:nvSpPr>
        <p:spPr>
          <a:xfrm>
            <a:off x="4304220" y="620715"/>
            <a:ext cx="3567685" cy="19170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algn="ctr">
              <a:defRPr sz="1000">
                <a:latin typeface="+mn-lt"/>
                <a:ea typeface="+mn-ea"/>
                <a:cs typeface="+mn-cs"/>
                <a:sym typeface="Source Sans Pro Regular"/>
              </a:defRPr>
            </a:pPr>
            <a:r>
              <a:rPr dirty="0"/>
              <a:t>Acute neurological dysfunction with one or more of the following:</a:t>
            </a:r>
          </a:p>
          <a:p>
            <a:pPr algn="ctr">
              <a:defRPr sz="1000">
                <a:latin typeface="+mn-lt"/>
                <a:ea typeface="+mn-ea"/>
                <a:cs typeface="+mn-cs"/>
                <a:sym typeface="Source Sans Pro Regular"/>
              </a:defRPr>
            </a:pPr>
            <a:r>
              <a:rPr dirty="0"/>
              <a:t>Deterioration of mental function</a:t>
            </a:r>
          </a:p>
          <a:p>
            <a:pPr algn="ctr">
              <a:defRPr sz="1000">
                <a:latin typeface="+mn-lt"/>
                <a:ea typeface="+mn-ea"/>
                <a:cs typeface="+mn-cs"/>
                <a:sym typeface="Source Sans Pro Regular"/>
              </a:defRPr>
            </a:pPr>
            <a:r>
              <a:rPr dirty="0"/>
              <a:t>Acute paralysis</a:t>
            </a:r>
          </a:p>
          <a:p>
            <a:pPr algn="ctr">
              <a:defRPr sz="1000">
                <a:latin typeface="+mn-lt"/>
                <a:ea typeface="+mn-ea"/>
                <a:cs typeface="+mn-cs"/>
                <a:sym typeface="Source Sans Pro Regular"/>
              </a:defRPr>
            </a:pPr>
            <a:r>
              <a:rPr dirty="0"/>
              <a:t>Convulsions</a:t>
            </a:r>
          </a:p>
          <a:p>
            <a:pPr algn="ctr">
              <a:defRPr sz="1000">
                <a:latin typeface="+mn-lt"/>
                <a:ea typeface="+mn-ea"/>
                <a:cs typeface="+mn-cs"/>
                <a:sym typeface="Source Sans Pro Regular"/>
              </a:defRPr>
            </a:pPr>
            <a:r>
              <a:rPr dirty="0"/>
              <a:t>Signs of mental irritation</a:t>
            </a:r>
          </a:p>
          <a:p>
            <a:pPr algn="ctr">
              <a:defRPr sz="1000">
                <a:latin typeface="+mn-lt"/>
                <a:ea typeface="+mn-ea"/>
                <a:cs typeface="+mn-cs"/>
                <a:sym typeface="Source Sans Pro Regular"/>
              </a:defRPr>
            </a:pPr>
            <a:r>
              <a:rPr dirty="0"/>
              <a:t>Involuntary movements</a:t>
            </a:r>
          </a:p>
          <a:p>
            <a:pPr algn="ctr">
              <a:defRPr sz="1000">
                <a:latin typeface="+mn-lt"/>
                <a:ea typeface="+mn-ea"/>
                <a:cs typeface="+mn-cs"/>
                <a:sym typeface="Source Sans Pro Regular"/>
              </a:defRPr>
            </a:pPr>
            <a:r>
              <a:rPr dirty="0"/>
              <a:t>Other neurological symptoms</a:t>
            </a:r>
          </a:p>
          <a:p>
            <a:pPr algn="ctr">
              <a:defRPr sz="1000">
                <a:latin typeface="+mn-lt"/>
                <a:ea typeface="+mn-ea"/>
                <a:cs typeface="+mn-cs"/>
                <a:sym typeface="Source Sans Pro Regular"/>
              </a:defRPr>
            </a:pPr>
            <a:r>
              <a:rPr dirty="0"/>
              <a:t>AND</a:t>
            </a:r>
          </a:p>
          <a:p>
            <a:pPr algn="ctr">
              <a:defRPr sz="1000">
                <a:latin typeface="+mn-lt"/>
                <a:ea typeface="+mn-ea"/>
                <a:cs typeface="+mn-cs"/>
                <a:sym typeface="Source Sans Pro Regular"/>
              </a:defRPr>
            </a:pPr>
            <a:r>
              <a:rPr dirty="0"/>
              <a:t>Severe illness</a:t>
            </a:r>
          </a:p>
          <a:p>
            <a:pPr algn="ctr">
              <a:defRPr sz="1000">
                <a:latin typeface="+mn-lt"/>
                <a:ea typeface="+mn-ea"/>
                <a:cs typeface="+mn-cs"/>
                <a:sym typeface="Source Sans Pro Regular"/>
              </a:defRPr>
            </a:pPr>
            <a:r>
              <a:rPr dirty="0"/>
              <a:t>AND</a:t>
            </a:r>
          </a:p>
          <a:p>
            <a:pPr algn="ctr">
              <a:defRPr sz="1000">
                <a:latin typeface="+mn-lt"/>
                <a:ea typeface="+mn-ea"/>
                <a:cs typeface="+mn-cs"/>
                <a:sym typeface="Source Sans Pro Regular"/>
              </a:defRPr>
            </a:pPr>
            <a:r>
              <a:rPr dirty="0"/>
              <a:t>Absence of known predisposing factors</a:t>
            </a:r>
          </a:p>
        </p:txBody>
      </p:sp>
      <p:sp>
        <p:nvSpPr>
          <p:cNvPr id="405" name="TextBox 7"/>
          <p:cNvSpPr txBox="1"/>
          <p:nvPr/>
        </p:nvSpPr>
        <p:spPr>
          <a:xfrm>
            <a:off x="1598613" y="2949576"/>
            <a:ext cx="2095501" cy="5327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300">
                <a:latin typeface="+mn-lt"/>
                <a:ea typeface="+mn-ea"/>
                <a:cs typeface="+mn-cs"/>
                <a:sym typeface="Source Sans Pro Regular"/>
              </a:defRPr>
            </a:lvl1pPr>
          </a:lstStyle>
          <a:p>
            <a:r>
              <a:t>Guillain Barré syndrome and poliomyelitis</a:t>
            </a:r>
          </a:p>
        </p:txBody>
      </p:sp>
      <p:sp>
        <p:nvSpPr>
          <p:cNvPr id="406" name="TextBox 8"/>
          <p:cNvSpPr txBox="1"/>
          <p:nvPr/>
        </p:nvSpPr>
        <p:spPr>
          <a:xfrm>
            <a:off x="4276726" y="2976564"/>
            <a:ext cx="3648078" cy="5327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300">
                <a:latin typeface="+mn-lt"/>
                <a:ea typeface="+mn-ea"/>
                <a:cs typeface="+mn-cs"/>
                <a:sym typeface="Source Sans Pro Regular"/>
              </a:defRPr>
            </a:lvl1pPr>
          </a:lstStyle>
          <a:p>
            <a:r>
              <a:t>Bacterial*, viral, fungal or parasitical meningoencephalitis</a:t>
            </a:r>
          </a:p>
        </p:txBody>
      </p:sp>
      <p:sp>
        <p:nvSpPr>
          <p:cNvPr id="407" name="TextBox 9"/>
          <p:cNvSpPr txBox="1"/>
          <p:nvPr/>
        </p:nvSpPr>
        <p:spPr>
          <a:xfrm>
            <a:off x="8831264" y="2925765"/>
            <a:ext cx="588253" cy="5581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a:defRPr sz="1500">
                <a:latin typeface="+mn-lt"/>
                <a:ea typeface="+mn-ea"/>
                <a:cs typeface="+mn-cs"/>
                <a:sym typeface="Source Sans Pro Regular"/>
              </a:defRPr>
            </a:pPr>
            <a:r>
              <a:t>R</a:t>
            </a:r>
            <a:r>
              <a:rPr sz="1300"/>
              <a:t>abies</a:t>
            </a:r>
          </a:p>
        </p:txBody>
      </p:sp>
      <p:sp>
        <p:nvSpPr>
          <p:cNvPr id="408" name="TextBox 10"/>
          <p:cNvSpPr txBox="1"/>
          <p:nvPr/>
        </p:nvSpPr>
        <p:spPr>
          <a:xfrm>
            <a:off x="2312988" y="3998915"/>
            <a:ext cx="7575551" cy="329566"/>
          </a:xfrm>
          <a:prstGeom prst="rect">
            <a:avLst/>
          </a:prstGeom>
          <a:solidFill>
            <a:srgbClr val="FFFFFF"/>
          </a:solidFill>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400">
                <a:latin typeface="+mn-lt"/>
                <a:ea typeface="+mn-ea"/>
                <a:cs typeface="+mn-cs"/>
                <a:sym typeface="Source Sans Pro Regular"/>
              </a:defRPr>
            </a:lvl1pPr>
          </a:lstStyle>
          <a:p>
            <a:r>
              <a:t>Clinical presentation, history of the illness, epidemiological context, vaccination status…</a:t>
            </a:r>
          </a:p>
        </p:txBody>
      </p:sp>
      <p:sp>
        <p:nvSpPr>
          <p:cNvPr id="409" name="TextBox 11"/>
          <p:cNvSpPr txBox="1"/>
          <p:nvPr/>
        </p:nvSpPr>
        <p:spPr>
          <a:xfrm>
            <a:off x="1714500" y="5297489"/>
            <a:ext cx="1336675" cy="3295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400">
                <a:latin typeface="+mn-lt"/>
                <a:ea typeface="+mn-ea"/>
                <a:cs typeface="+mn-cs"/>
                <a:sym typeface="Source Sans Pro Regular"/>
              </a:defRPr>
            </a:lvl1pPr>
          </a:lstStyle>
          <a:p>
            <a:r>
              <a:t>Stool</a:t>
            </a:r>
          </a:p>
        </p:txBody>
      </p:sp>
      <p:sp>
        <p:nvSpPr>
          <p:cNvPr id="410" name="TextBox 14"/>
          <p:cNvSpPr txBox="1"/>
          <p:nvPr/>
        </p:nvSpPr>
        <p:spPr>
          <a:xfrm>
            <a:off x="7335839" y="5211764"/>
            <a:ext cx="1439863" cy="3295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400">
                <a:latin typeface="+mn-lt"/>
                <a:ea typeface="+mn-ea"/>
                <a:cs typeface="+mn-cs"/>
                <a:sym typeface="Source Sans Pro Regular"/>
              </a:defRPr>
            </a:lvl1pPr>
          </a:lstStyle>
          <a:p>
            <a:r>
              <a:t>Blood</a:t>
            </a:r>
          </a:p>
        </p:txBody>
      </p:sp>
      <p:sp>
        <p:nvSpPr>
          <p:cNvPr id="411" name="TextBox 15"/>
          <p:cNvSpPr txBox="1"/>
          <p:nvPr/>
        </p:nvSpPr>
        <p:spPr>
          <a:xfrm>
            <a:off x="3305175" y="5287964"/>
            <a:ext cx="1582738" cy="3295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400">
                <a:latin typeface="+mn-lt"/>
                <a:ea typeface="+mn-ea"/>
                <a:cs typeface="+mn-cs"/>
                <a:sym typeface="Source Sans Pro Regular"/>
              </a:defRPr>
            </a:lvl1pPr>
          </a:lstStyle>
          <a:p>
            <a:r>
              <a:t>Throat swab</a:t>
            </a:r>
          </a:p>
        </p:txBody>
      </p:sp>
      <p:sp>
        <p:nvSpPr>
          <p:cNvPr id="412" name="TextBox 20"/>
          <p:cNvSpPr txBox="1"/>
          <p:nvPr/>
        </p:nvSpPr>
        <p:spPr>
          <a:xfrm>
            <a:off x="5135564" y="5297490"/>
            <a:ext cx="1930401" cy="3295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400">
                <a:latin typeface="+mn-lt"/>
                <a:ea typeface="+mn-ea"/>
                <a:cs typeface="+mn-cs"/>
                <a:sym typeface="Source Sans Pro Regular"/>
              </a:defRPr>
            </a:lvl1pPr>
          </a:lstStyle>
          <a:p>
            <a:r>
              <a:t>Cerebrospinal fluid</a:t>
            </a:r>
          </a:p>
        </p:txBody>
      </p:sp>
      <p:sp>
        <p:nvSpPr>
          <p:cNvPr id="413" name="TextBox 21"/>
          <p:cNvSpPr txBox="1"/>
          <p:nvPr/>
        </p:nvSpPr>
        <p:spPr>
          <a:xfrm>
            <a:off x="9196388" y="5213351"/>
            <a:ext cx="1116013" cy="3295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400">
                <a:latin typeface="+mn-lt"/>
                <a:ea typeface="+mn-ea"/>
                <a:cs typeface="+mn-cs"/>
                <a:sym typeface="Source Sans Pro Regular"/>
              </a:defRPr>
            </a:lvl1pPr>
          </a:lstStyle>
          <a:p>
            <a:r>
              <a:t>Saliva</a:t>
            </a:r>
          </a:p>
        </p:txBody>
      </p:sp>
      <p:cxnSp>
        <p:nvCxnSpPr>
          <p:cNvPr id="414" name="Straight Connector 24"/>
          <p:cNvCxnSpPr>
            <a:cxnSpLocks/>
            <a:stCxn id="403" idx="2"/>
          </p:cNvCxnSpPr>
          <p:nvPr/>
        </p:nvCxnSpPr>
        <p:spPr>
          <a:xfrm flipH="1">
            <a:off x="5815533" y="439104"/>
            <a:ext cx="1" cy="181611"/>
          </a:xfrm>
          <a:prstGeom prst="straightConnector1">
            <a:avLst/>
          </a:prstGeom>
          <a:ln w="6350">
            <a:solidFill>
              <a:srgbClr val="000000"/>
            </a:solidFill>
            <a:miter/>
          </a:ln>
        </p:spPr>
      </p:cxnSp>
      <p:sp>
        <p:nvSpPr>
          <p:cNvPr id="415" name="TextBox 41"/>
          <p:cNvSpPr txBox="1"/>
          <p:nvPr/>
        </p:nvSpPr>
        <p:spPr>
          <a:xfrm>
            <a:off x="2786063" y="6561138"/>
            <a:ext cx="6764338" cy="266066"/>
          </a:xfrm>
          <a:prstGeom prst="rect">
            <a:avLst/>
          </a:prstGeom>
          <a:solidFill>
            <a:srgbClr val="D9D9D9"/>
          </a:solidFill>
          <a:ln>
            <a:solidFill>
              <a:srgbClr val="000000"/>
            </a:solidFill>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000">
                <a:latin typeface="+mn-lt"/>
                <a:ea typeface="+mn-ea"/>
                <a:cs typeface="+mn-cs"/>
                <a:sym typeface="Source Sans Pro Regular"/>
              </a:defRPr>
            </a:lvl1pPr>
          </a:lstStyle>
          <a:p>
            <a:r>
              <a:t>*Collection should be done before any antibiotic/antiparasitic treatment</a:t>
            </a:r>
          </a:p>
        </p:txBody>
      </p:sp>
      <p:sp>
        <p:nvSpPr>
          <p:cNvPr id="416" name="TextBox 42"/>
          <p:cNvSpPr txBox="1"/>
          <p:nvPr/>
        </p:nvSpPr>
        <p:spPr>
          <a:xfrm>
            <a:off x="3179796" y="5805489"/>
            <a:ext cx="6043550" cy="6724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algn="ctr">
              <a:defRPr sz="1200">
                <a:latin typeface="+mn-lt"/>
                <a:ea typeface="+mn-ea"/>
                <a:cs typeface="+mn-cs"/>
                <a:sym typeface="Source Sans Pro Regular"/>
              </a:defRPr>
            </a:pPr>
            <a:r>
              <a:t>Collection process, container, transport medium, temperature during storage and transport, </a:t>
            </a:r>
          </a:p>
          <a:p>
            <a:pPr algn="ctr">
              <a:defRPr sz="1200">
                <a:latin typeface="+mn-lt"/>
                <a:ea typeface="+mn-ea"/>
                <a:cs typeface="+mn-cs"/>
                <a:sym typeface="Source Sans Pro Regular"/>
              </a:defRPr>
            </a:pPr>
            <a:r>
              <a:t>delay before analysis, etc. may vary according to the suspected pathogen and tests performed</a:t>
            </a:r>
          </a:p>
          <a:p>
            <a:pPr algn="ctr">
              <a:defRPr sz="1200">
                <a:latin typeface="+mn-lt"/>
                <a:ea typeface="+mn-ea"/>
                <a:cs typeface="+mn-cs"/>
                <a:sym typeface="Source Sans Pro Regular"/>
              </a:defRPr>
            </a:pPr>
            <a:r>
              <a:t>The laboratory is able to provide you with those information</a:t>
            </a:r>
          </a:p>
        </p:txBody>
      </p:sp>
      <p:cxnSp>
        <p:nvCxnSpPr>
          <p:cNvPr id="417" name="Elbow Connector 23"/>
          <p:cNvCxnSpPr>
            <a:cxnSpLocks/>
            <a:stCxn id="406" idx="3"/>
            <a:endCxn id="408" idx="0"/>
          </p:cNvCxnSpPr>
          <p:nvPr/>
        </p:nvCxnSpPr>
        <p:spPr>
          <a:xfrm flipH="1">
            <a:off x="6100764" y="3242947"/>
            <a:ext cx="1824040" cy="755968"/>
          </a:xfrm>
          <a:prstGeom prst="bentConnector4">
            <a:avLst>
              <a:gd name="adj1" fmla="val -12533"/>
              <a:gd name="adj2" fmla="val 67619"/>
            </a:avLst>
          </a:prstGeom>
          <a:ln w="6350">
            <a:solidFill>
              <a:srgbClr val="000000"/>
            </a:solidFill>
            <a:miter/>
            <a:tailEnd type="triangle"/>
          </a:ln>
        </p:spPr>
      </p:cxnSp>
      <p:cxnSp>
        <p:nvCxnSpPr>
          <p:cNvPr id="418" name="Elbow Connector 28"/>
          <p:cNvCxnSpPr>
            <a:cxnSpLocks/>
            <a:stCxn id="407" idx="1"/>
            <a:endCxn id="408" idx="0"/>
          </p:cNvCxnSpPr>
          <p:nvPr/>
        </p:nvCxnSpPr>
        <p:spPr>
          <a:xfrm rot="10800000" flipV="1">
            <a:off x="6100764" y="3204847"/>
            <a:ext cx="2730500" cy="794067"/>
          </a:xfrm>
          <a:prstGeom prst="bentConnector2">
            <a:avLst/>
          </a:prstGeom>
          <a:ln w="6350">
            <a:solidFill>
              <a:srgbClr val="000000"/>
            </a:solidFill>
            <a:miter/>
            <a:tailEnd type="triangle"/>
          </a:ln>
        </p:spPr>
      </p:cxnSp>
      <p:cxnSp>
        <p:nvCxnSpPr>
          <p:cNvPr id="419" name="Elbow Connector 224"/>
          <p:cNvCxnSpPr>
            <a:cxnSpLocks/>
            <a:stCxn id="405" idx="0"/>
            <a:endCxn id="408" idx="0"/>
          </p:cNvCxnSpPr>
          <p:nvPr/>
        </p:nvCxnSpPr>
        <p:spPr>
          <a:xfrm rot="16200000" flipH="1">
            <a:off x="3848894" y="1747045"/>
            <a:ext cx="1049339" cy="3454400"/>
          </a:xfrm>
          <a:prstGeom prst="bentConnector3">
            <a:avLst>
              <a:gd name="adj1" fmla="val -21785"/>
            </a:avLst>
          </a:prstGeom>
          <a:ln w="6350">
            <a:solidFill>
              <a:srgbClr val="000000"/>
            </a:solidFill>
            <a:miter/>
            <a:tailEnd type="triangle"/>
          </a:ln>
        </p:spPr>
      </p:cxnSp>
      <p:cxnSp>
        <p:nvCxnSpPr>
          <p:cNvPr id="420" name="Elbow Connector 228"/>
          <p:cNvCxnSpPr>
            <a:cxnSpLocks/>
            <a:stCxn id="404" idx="0"/>
            <a:endCxn id="407" idx="1"/>
          </p:cNvCxnSpPr>
          <p:nvPr/>
        </p:nvCxnSpPr>
        <p:spPr>
          <a:xfrm rot="16200000" flipH="1">
            <a:off x="6167596" y="541181"/>
            <a:ext cx="2584133" cy="2743201"/>
          </a:xfrm>
          <a:prstGeom prst="bentConnector4">
            <a:avLst>
              <a:gd name="adj1" fmla="val -8846"/>
              <a:gd name="adj2" fmla="val 82514"/>
            </a:avLst>
          </a:prstGeom>
          <a:ln w="6350">
            <a:solidFill>
              <a:srgbClr val="000000"/>
            </a:solidFill>
            <a:miter/>
            <a:tailEnd type="triangle"/>
          </a:ln>
        </p:spPr>
      </p:cxnSp>
      <p:cxnSp>
        <p:nvCxnSpPr>
          <p:cNvPr id="421" name="Elbow Connector 231"/>
          <p:cNvCxnSpPr>
            <a:cxnSpLocks/>
            <a:stCxn id="404" idx="0"/>
            <a:endCxn id="406" idx="0"/>
          </p:cNvCxnSpPr>
          <p:nvPr/>
        </p:nvCxnSpPr>
        <p:spPr>
          <a:xfrm rot="16200000" flipH="1">
            <a:off x="4916489" y="1792288"/>
            <a:ext cx="2355849" cy="12702"/>
          </a:xfrm>
          <a:prstGeom prst="bentConnector5">
            <a:avLst>
              <a:gd name="adj1" fmla="val -9704"/>
              <a:gd name="adj2" fmla="val 15843513"/>
              <a:gd name="adj3" fmla="val 90687"/>
            </a:avLst>
          </a:prstGeom>
          <a:ln w="6350">
            <a:solidFill>
              <a:srgbClr val="000000"/>
            </a:solidFill>
            <a:miter/>
            <a:tailEnd type="triangle"/>
          </a:ln>
        </p:spPr>
      </p:cxnSp>
      <p:cxnSp>
        <p:nvCxnSpPr>
          <p:cNvPr id="422" name="Elbow Connector 234"/>
          <p:cNvCxnSpPr>
            <a:cxnSpLocks/>
            <a:stCxn id="404" idx="0"/>
            <a:endCxn id="405" idx="3"/>
          </p:cNvCxnSpPr>
          <p:nvPr/>
        </p:nvCxnSpPr>
        <p:spPr>
          <a:xfrm rot="16200000" flipH="1" flipV="1">
            <a:off x="3593467" y="721362"/>
            <a:ext cx="2595244" cy="2393949"/>
          </a:xfrm>
          <a:prstGeom prst="bentConnector4">
            <a:avLst>
              <a:gd name="adj1" fmla="val -8808"/>
              <a:gd name="adj2" fmla="val 87257"/>
            </a:avLst>
          </a:prstGeom>
          <a:ln w="6350">
            <a:solidFill>
              <a:srgbClr val="000000"/>
            </a:solidFill>
            <a:miter/>
            <a:tailEnd type="triangle"/>
          </a:ln>
        </p:spPr>
      </p:cxnSp>
      <p:cxnSp>
        <p:nvCxnSpPr>
          <p:cNvPr id="423" name="Elbow Connector 238"/>
          <p:cNvCxnSpPr>
            <a:cxnSpLocks/>
            <a:stCxn id="408" idx="2"/>
            <a:endCxn id="409" idx="0"/>
          </p:cNvCxnSpPr>
          <p:nvPr/>
        </p:nvCxnSpPr>
        <p:spPr>
          <a:xfrm rot="5400000">
            <a:off x="3757297" y="2954022"/>
            <a:ext cx="969008" cy="3717926"/>
          </a:xfrm>
          <a:prstGeom prst="bentConnector3">
            <a:avLst>
              <a:gd name="adj1" fmla="val 50000"/>
            </a:avLst>
          </a:prstGeom>
          <a:ln w="6350">
            <a:solidFill>
              <a:srgbClr val="000000"/>
            </a:solidFill>
            <a:miter/>
            <a:tailEnd type="triangle"/>
          </a:ln>
        </p:spPr>
      </p:cxnSp>
      <p:cxnSp>
        <p:nvCxnSpPr>
          <p:cNvPr id="424" name="Elbow Connector 241"/>
          <p:cNvCxnSpPr>
            <a:cxnSpLocks/>
            <a:stCxn id="408" idx="2"/>
            <a:endCxn id="411" idx="0"/>
          </p:cNvCxnSpPr>
          <p:nvPr/>
        </p:nvCxnSpPr>
        <p:spPr>
          <a:xfrm rot="5400000">
            <a:off x="4618913" y="3806112"/>
            <a:ext cx="959483" cy="2004220"/>
          </a:xfrm>
          <a:prstGeom prst="bentConnector3">
            <a:avLst>
              <a:gd name="adj1" fmla="val 50000"/>
            </a:avLst>
          </a:prstGeom>
          <a:ln w="6350">
            <a:solidFill>
              <a:srgbClr val="000000"/>
            </a:solidFill>
            <a:miter/>
            <a:tailEnd type="triangle"/>
          </a:ln>
        </p:spPr>
      </p:cxnSp>
      <p:cxnSp>
        <p:nvCxnSpPr>
          <p:cNvPr id="425" name="Elbow Connector 243"/>
          <p:cNvCxnSpPr>
            <a:cxnSpLocks/>
            <a:endCxn id="412" idx="0"/>
          </p:cNvCxnSpPr>
          <p:nvPr/>
        </p:nvCxnSpPr>
        <p:spPr>
          <a:xfrm rot="5400000">
            <a:off x="5620228" y="4809017"/>
            <a:ext cx="969011" cy="7935"/>
          </a:xfrm>
          <a:prstGeom prst="bentConnector3">
            <a:avLst>
              <a:gd name="adj1" fmla="val 50000"/>
            </a:avLst>
          </a:prstGeom>
          <a:ln w="6350">
            <a:solidFill>
              <a:srgbClr val="000000"/>
            </a:solidFill>
            <a:miter/>
            <a:tailEnd type="triangle"/>
          </a:ln>
        </p:spPr>
      </p:cxnSp>
      <p:cxnSp>
        <p:nvCxnSpPr>
          <p:cNvPr id="426" name="Elbow Connector 247"/>
          <p:cNvCxnSpPr>
            <a:cxnSpLocks/>
            <a:stCxn id="408" idx="2"/>
            <a:endCxn id="410" idx="0"/>
          </p:cNvCxnSpPr>
          <p:nvPr/>
        </p:nvCxnSpPr>
        <p:spPr>
          <a:xfrm rot="16200000" flipH="1">
            <a:off x="6636626" y="3792618"/>
            <a:ext cx="883283" cy="1955007"/>
          </a:xfrm>
          <a:prstGeom prst="bentConnector3">
            <a:avLst>
              <a:gd name="adj1" fmla="val 50000"/>
            </a:avLst>
          </a:prstGeom>
          <a:ln w="6350">
            <a:solidFill>
              <a:srgbClr val="000000"/>
            </a:solidFill>
            <a:miter/>
            <a:tailEnd type="triangle"/>
          </a:ln>
        </p:spPr>
      </p:cxnSp>
      <p:cxnSp>
        <p:nvCxnSpPr>
          <p:cNvPr id="427" name="Elbow Connector 249"/>
          <p:cNvCxnSpPr>
            <a:cxnSpLocks/>
            <a:stCxn id="408" idx="2"/>
            <a:endCxn id="413" idx="0"/>
          </p:cNvCxnSpPr>
          <p:nvPr/>
        </p:nvCxnSpPr>
        <p:spPr>
          <a:xfrm rot="16200000" flipH="1">
            <a:off x="7485144" y="2944100"/>
            <a:ext cx="884870" cy="3653631"/>
          </a:xfrm>
          <a:prstGeom prst="bentConnector3">
            <a:avLst>
              <a:gd name="adj1" fmla="val 50000"/>
            </a:avLst>
          </a:prstGeom>
          <a:ln w="6350">
            <a:solidFill>
              <a:srgbClr val="000000"/>
            </a:solidFill>
            <a:miter/>
            <a:tailEnd type="triangle"/>
          </a:ln>
        </p:spPr>
      </p:cxn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32" name="TextBox 3"/>
          <p:cNvSpPr txBox="1"/>
          <p:nvPr/>
        </p:nvSpPr>
        <p:spPr>
          <a:xfrm>
            <a:off x="4530726" y="34924"/>
            <a:ext cx="2748738" cy="3930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a:latin typeface="+mn-lt"/>
                <a:ea typeface="+mn-ea"/>
                <a:cs typeface="+mn-cs"/>
                <a:sym typeface="Source Sans Pro Regular"/>
              </a:defRPr>
            </a:lvl1pPr>
          </a:lstStyle>
          <a:p>
            <a:r>
              <a:t>Acute respiratory syndrome</a:t>
            </a:r>
          </a:p>
        </p:txBody>
      </p:sp>
      <p:sp>
        <p:nvSpPr>
          <p:cNvPr id="433" name="TextBox 4"/>
          <p:cNvSpPr txBox="1"/>
          <p:nvPr/>
        </p:nvSpPr>
        <p:spPr>
          <a:xfrm>
            <a:off x="4474731" y="446090"/>
            <a:ext cx="3369540" cy="12439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algn="ctr">
              <a:defRPr sz="1400">
                <a:latin typeface="+mn-lt"/>
                <a:ea typeface="+mn-ea"/>
                <a:cs typeface="+mn-cs"/>
                <a:sym typeface="Source Sans Pro Regular"/>
              </a:defRPr>
            </a:pPr>
            <a:r>
              <a:t>Acute onset of cough OR respiratory distress</a:t>
            </a:r>
          </a:p>
          <a:p>
            <a:pPr algn="ctr">
              <a:defRPr sz="1400">
                <a:latin typeface="+mn-lt"/>
                <a:ea typeface="+mn-ea"/>
                <a:cs typeface="+mn-cs"/>
                <a:sym typeface="Source Sans Pro Regular"/>
              </a:defRPr>
            </a:pPr>
            <a:r>
              <a:t>AND</a:t>
            </a:r>
          </a:p>
          <a:p>
            <a:pPr algn="ctr">
              <a:defRPr sz="1400">
                <a:latin typeface="+mn-lt"/>
                <a:ea typeface="+mn-ea"/>
                <a:cs typeface="+mn-cs"/>
                <a:sym typeface="Source Sans Pro Regular"/>
              </a:defRPr>
            </a:pPr>
            <a:r>
              <a:t>Severe illness</a:t>
            </a:r>
          </a:p>
          <a:p>
            <a:pPr algn="ctr">
              <a:defRPr sz="1400">
                <a:latin typeface="+mn-lt"/>
                <a:ea typeface="+mn-ea"/>
                <a:cs typeface="+mn-cs"/>
                <a:sym typeface="Source Sans Pro Regular"/>
              </a:defRPr>
            </a:pPr>
            <a:r>
              <a:t>AND</a:t>
            </a:r>
          </a:p>
          <a:p>
            <a:pPr algn="ctr">
              <a:defRPr sz="1400">
                <a:latin typeface="+mn-lt"/>
                <a:ea typeface="+mn-ea"/>
                <a:cs typeface="+mn-cs"/>
                <a:sym typeface="Source Sans Pro Regular"/>
              </a:defRPr>
            </a:pPr>
            <a:r>
              <a:t>Absence of known predisposing factors</a:t>
            </a:r>
          </a:p>
        </p:txBody>
      </p:sp>
      <p:sp>
        <p:nvSpPr>
          <p:cNvPr id="434" name="TextBox 5"/>
          <p:cNvSpPr txBox="1"/>
          <p:nvPr/>
        </p:nvSpPr>
        <p:spPr>
          <a:xfrm>
            <a:off x="1751015" y="1889125"/>
            <a:ext cx="2592389" cy="12947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ctr">
              <a:defRPr sz="1500">
                <a:latin typeface="+mn-lt"/>
                <a:ea typeface="+mn-ea"/>
                <a:cs typeface="+mn-cs"/>
                <a:sym typeface="Source Sans Pro Regular"/>
              </a:defRPr>
            </a:pPr>
            <a:r>
              <a:t>Viral infection</a:t>
            </a:r>
            <a:r>
              <a:rPr sz="1400"/>
              <a:t>:</a:t>
            </a:r>
          </a:p>
          <a:p>
            <a:pPr algn="ctr">
              <a:defRPr sz="1200">
                <a:latin typeface="+mn-lt"/>
                <a:ea typeface="+mn-ea"/>
                <a:cs typeface="+mn-cs"/>
                <a:sym typeface="Source Sans Pro Regular"/>
              </a:defRPr>
            </a:pPr>
            <a:r>
              <a:t>SARS</a:t>
            </a:r>
          </a:p>
          <a:p>
            <a:pPr algn="ctr">
              <a:defRPr sz="1200">
                <a:latin typeface="+mn-lt"/>
                <a:ea typeface="+mn-ea"/>
                <a:cs typeface="+mn-cs"/>
                <a:sym typeface="Source Sans Pro Regular"/>
              </a:defRPr>
            </a:pPr>
            <a:r>
              <a:t>Influenza</a:t>
            </a:r>
          </a:p>
          <a:p>
            <a:pPr algn="ctr">
              <a:defRPr sz="1200">
                <a:latin typeface="+mn-lt"/>
                <a:ea typeface="+mn-ea"/>
                <a:cs typeface="+mn-cs"/>
                <a:sym typeface="Source Sans Pro Regular"/>
              </a:defRPr>
            </a:pPr>
            <a:r>
              <a:t>RSV</a:t>
            </a:r>
          </a:p>
          <a:p>
            <a:pPr algn="ctr">
              <a:defRPr sz="1200">
                <a:latin typeface="+mn-lt"/>
                <a:ea typeface="+mn-ea"/>
                <a:cs typeface="+mn-cs"/>
                <a:sym typeface="Source Sans Pro Regular"/>
              </a:defRPr>
            </a:pPr>
            <a:r>
              <a:t>Hantavirus pulmonary syndrome</a:t>
            </a:r>
          </a:p>
          <a:p>
            <a:pPr algn="ctr">
              <a:defRPr sz="1200">
                <a:latin typeface="+mn-lt"/>
                <a:ea typeface="+mn-ea"/>
                <a:cs typeface="+mn-cs"/>
                <a:sym typeface="Source Sans Pro Regular"/>
              </a:defRPr>
            </a:pPr>
            <a:r>
              <a:t>Etc.</a:t>
            </a:r>
          </a:p>
        </p:txBody>
      </p:sp>
      <p:sp>
        <p:nvSpPr>
          <p:cNvPr id="435" name="TextBox 7"/>
          <p:cNvSpPr txBox="1"/>
          <p:nvPr/>
        </p:nvSpPr>
        <p:spPr>
          <a:xfrm>
            <a:off x="4795837" y="2252663"/>
            <a:ext cx="2736851" cy="989966"/>
          </a:xfrm>
          <a:prstGeom prst="rect">
            <a:avLst/>
          </a:prstGeom>
          <a:ln>
            <a:solidFill>
              <a:srgbClr val="000000"/>
            </a:solidFill>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ctr">
              <a:defRPr sz="1400">
                <a:latin typeface="+mn-lt"/>
                <a:ea typeface="+mn-ea"/>
                <a:cs typeface="+mn-cs"/>
                <a:sym typeface="Source Sans Pro Regular"/>
              </a:defRPr>
            </a:pPr>
            <a:r>
              <a:t>Upper respiratory tract infection</a:t>
            </a:r>
            <a:r>
              <a:rPr sz="1200"/>
              <a:t>:</a:t>
            </a:r>
            <a:endParaRPr sz="1000"/>
          </a:p>
          <a:p>
            <a:pPr algn="ctr">
              <a:defRPr sz="1000">
                <a:latin typeface="+mn-lt"/>
                <a:ea typeface="+mn-ea"/>
                <a:cs typeface="+mn-cs"/>
                <a:sym typeface="Source Sans Pro Regular"/>
              </a:defRPr>
            </a:pPr>
            <a:r>
              <a:t>Pertussis</a:t>
            </a:r>
          </a:p>
          <a:p>
            <a:pPr algn="ctr">
              <a:defRPr sz="1000">
                <a:latin typeface="+mn-lt"/>
                <a:ea typeface="+mn-ea"/>
                <a:cs typeface="+mn-cs"/>
                <a:sym typeface="Source Sans Pro Regular"/>
              </a:defRPr>
            </a:pPr>
            <a:r>
              <a:t>Diphtheria</a:t>
            </a:r>
          </a:p>
          <a:p>
            <a:pPr algn="ctr">
              <a:defRPr sz="1000">
                <a:latin typeface="+mn-lt"/>
                <a:ea typeface="+mn-ea"/>
                <a:cs typeface="+mn-cs"/>
                <a:sym typeface="Source Sans Pro Regular"/>
              </a:defRPr>
            </a:pPr>
            <a:r>
              <a:t>Streptococcal pharyngitis and scarlet fever</a:t>
            </a:r>
          </a:p>
          <a:p>
            <a:pPr algn="ctr">
              <a:defRPr sz="1000">
                <a:latin typeface="+mn-lt"/>
                <a:ea typeface="+mn-ea"/>
                <a:cs typeface="+mn-cs"/>
                <a:sym typeface="Source Sans Pro Regular"/>
              </a:defRPr>
            </a:pPr>
            <a:r>
              <a:t>Etc.</a:t>
            </a:r>
          </a:p>
        </p:txBody>
      </p:sp>
      <p:sp>
        <p:nvSpPr>
          <p:cNvPr id="436" name="TextBox 8"/>
          <p:cNvSpPr txBox="1"/>
          <p:nvPr/>
        </p:nvSpPr>
        <p:spPr>
          <a:xfrm>
            <a:off x="7886702" y="2201864"/>
            <a:ext cx="2716214" cy="1155066"/>
          </a:xfrm>
          <a:prstGeom prst="rect">
            <a:avLst/>
          </a:prstGeom>
          <a:ln>
            <a:solidFill>
              <a:srgbClr val="000000"/>
            </a:solidFill>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ctr">
              <a:defRPr sz="1400">
                <a:latin typeface="+mn-lt"/>
                <a:ea typeface="+mn-ea"/>
                <a:cs typeface="+mn-cs"/>
                <a:sym typeface="Source Sans Pro Regular"/>
              </a:defRPr>
            </a:pPr>
            <a:r>
              <a:t>Pneumonia</a:t>
            </a:r>
            <a:r>
              <a:rPr sz="1200"/>
              <a:t> </a:t>
            </a:r>
          </a:p>
          <a:p>
            <a:pPr algn="ctr">
              <a:defRPr sz="1000">
                <a:latin typeface="+mn-lt"/>
                <a:ea typeface="+mn-ea"/>
                <a:cs typeface="+mn-cs"/>
                <a:sym typeface="Source Sans Pro Regular"/>
              </a:defRPr>
            </a:pPr>
            <a:r>
              <a:t>with epidemic potential:</a:t>
            </a:r>
          </a:p>
          <a:p>
            <a:pPr algn="ctr">
              <a:defRPr sz="1000">
                <a:latin typeface="+mn-lt"/>
                <a:ea typeface="+mn-ea"/>
                <a:cs typeface="+mn-cs"/>
                <a:sym typeface="Source Sans Pro Regular"/>
              </a:defRPr>
            </a:pPr>
            <a:r>
              <a:t>Pneumonic plague</a:t>
            </a:r>
          </a:p>
          <a:p>
            <a:pPr algn="ctr">
              <a:defRPr sz="1000">
                <a:latin typeface="+mn-lt"/>
                <a:ea typeface="+mn-ea"/>
                <a:cs typeface="+mn-cs"/>
                <a:sym typeface="Source Sans Pro Regular"/>
              </a:defRPr>
            </a:pPr>
            <a:r>
              <a:t>Legionellosis</a:t>
            </a:r>
          </a:p>
          <a:p>
            <a:pPr algn="ctr">
              <a:defRPr sz="1000">
                <a:latin typeface="+mn-lt"/>
                <a:ea typeface="+mn-ea"/>
                <a:cs typeface="+mn-cs"/>
                <a:sym typeface="Source Sans Pro Regular"/>
              </a:defRPr>
            </a:pPr>
            <a:r>
              <a:t>Respiratory anthrax</a:t>
            </a:r>
          </a:p>
          <a:p>
            <a:pPr algn="ctr">
              <a:defRPr sz="1000">
                <a:latin typeface="+mn-lt"/>
                <a:ea typeface="+mn-ea"/>
                <a:cs typeface="+mn-cs"/>
                <a:sym typeface="Source Sans Pro Regular"/>
              </a:defRPr>
            </a:pPr>
            <a:r>
              <a:t>Etc.</a:t>
            </a:r>
          </a:p>
        </p:txBody>
      </p:sp>
      <p:sp>
        <p:nvSpPr>
          <p:cNvPr id="437" name="TextBox 9"/>
          <p:cNvSpPr txBox="1"/>
          <p:nvPr/>
        </p:nvSpPr>
        <p:spPr>
          <a:xfrm>
            <a:off x="4025901" y="4502151"/>
            <a:ext cx="1539876" cy="10153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ctr">
              <a:defRPr sz="1400">
                <a:latin typeface="+mn-lt"/>
                <a:ea typeface="+mn-ea"/>
                <a:cs typeface="+mn-cs"/>
                <a:sym typeface="Source Sans Pro Regular"/>
              </a:defRPr>
            </a:pPr>
            <a:r>
              <a:t>Upper</a:t>
            </a:r>
          </a:p>
          <a:p>
            <a:pPr algn="ctr">
              <a:defRPr sz="1400">
                <a:latin typeface="+mn-lt"/>
                <a:ea typeface="+mn-ea"/>
                <a:cs typeface="+mn-cs"/>
                <a:sym typeface="Source Sans Pro Regular"/>
              </a:defRPr>
            </a:pPr>
            <a:r>
              <a:t>respiratory</a:t>
            </a:r>
          </a:p>
          <a:p>
            <a:pPr algn="ctr">
              <a:defRPr sz="1400">
                <a:latin typeface="+mn-lt"/>
                <a:ea typeface="+mn-ea"/>
                <a:cs typeface="+mn-cs"/>
                <a:sym typeface="Source Sans Pro Regular"/>
              </a:defRPr>
            </a:pPr>
            <a:r>
              <a:t>tract</a:t>
            </a:r>
          </a:p>
          <a:p>
            <a:pPr algn="ctr">
              <a:defRPr sz="1400">
                <a:latin typeface="+mn-lt"/>
                <a:ea typeface="+mn-ea"/>
                <a:cs typeface="+mn-cs"/>
                <a:sym typeface="Source Sans Pro Regular"/>
              </a:defRPr>
            </a:pPr>
            <a:r>
              <a:t>sample</a:t>
            </a:r>
          </a:p>
        </p:txBody>
      </p:sp>
      <p:sp>
        <p:nvSpPr>
          <p:cNvPr id="438" name="TextBox 13"/>
          <p:cNvSpPr txBox="1"/>
          <p:nvPr/>
        </p:nvSpPr>
        <p:spPr>
          <a:xfrm>
            <a:off x="6345237" y="4524376"/>
            <a:ext cx="1541463" cy="10153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ctr">
              <a:defRPr sz="1400">
                <a:latin typeface="+mn-lt"/>
                <a:ea typeface="+mn-ea"/>
                <a:cs typeface="+mn-cs"/>
                <a:sym typeface="Source Sans Pro Regular"/>
              </a:defRPr>
            </a:pPr>
            <a:r>
              <a:t>Lower</a:t>
            </a:r>
          </a:p>
          <a:p>
            <a:pPr algn="ctr">
              <a:defRPr sz="1400">
                <a:latin typeface="+mn-lt"/>
                <a:ea typeface="+mn-ea"/>
                <a:cs typeface="+mn-cs"/>
                <a:sym typeface="Source Sans Pro Regular"/>
              </a:defRPr>
            </a:pPr>
            <a:r>
              <a:t>respiratory</a:t>
            </a:r>
          </a:p>
          <a:p>
            <a:pPr algn="ctr">
              <a:defRPr sz="1400">
                <a:latin typeface="+mn-lt"/>
                <a:ea typeface="+mn-ea"/>
                <a:cs typeface="+mn-cs"/>
                <a:sym typeface="Source Sans Pro Regular"/>
              </a:defRPr>
            </a:pPr>
            <a:r>
              <a:t>tract</a:t>
            </a:r>
          </a:p>
          <a:p>
            <a:pPr algn="ctr">
              <a:defRPr sz="1400">
                <a:latin typeface="+mn-lt"/>
                <a:ea typeface="+mn-ea"/>
                <a:cs typeface="+mn-cs"/>
                <a:sym typeface="Source Sans Pro Regular"/>
              </a:defRPr>
            </a:pPr>
            <a:r>
              <a:t>sample</a:t>
            </a:r>
          </a:p>
        </p:txBody>
      </p:sp>
      <p:sp>
        <p:nvSpPr>
          <p:cNvPr id="439" name="TextBox 16"/>
          <p:cNvSpPr txBox="1"/>
          <p:nvPr/>
        </p:nvSpPr>
        <p:spPr>
          <a:xfrm>
            <a:off x="2557464" y="3525840"/>
            <a:ext cx="7213601" cy="291466"/>
          </a:xfrm>
          <a:prstGeom prst="rect">
            <a:avLst/>
          </a:prstGeom>
          <a:solidFill>
            <a:srgbClr val="FFFFFF"/>
          </a:solidFill>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200">
                <a:latin typeface="+mn-lt"/>
                <a:ea typeface="+mn-ea"/>
                <a:cs typeface="+mn-cs"/>
                <a:sym typeface="Source Sans Pro Regular"/>
              </a:defRPr>
            </a:lvl1pPr>
          </a:lstStyle>
          <a:p>
            <a:r>
              <a:t>Clinical presentation, history of the illness, epidemiological context, vaccination status…</a:t>
            </a:r>
          </a:p>
        </p:txBody>
      </p:sp>
      <p:sp>
        <p:nvSpPr>
          <p:cNvPr id="440" name="TextBox 19"/>
          <p:cNvSpPr txBox="1"/>
          <p:nvPr/>
        </p:nvSpPr>
        <p:spPr>
          <a:xfrm>
            <a:off x="8576800" y="4806951"/>
            <a:ext cx="554966" cy="3295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lgn="ctr">
              <a:defRPr sz="1400">
                <a:latin typeface="+mn-lt"/>
                <a:ea typeface="+mn-ea"/>
                <a:cs typeface="+mn-cs"/>
                <a:sym typeface="Source Sans Pro Regular"/>
              </a:defRPr>
            </a:lvl1pPr>
          </a:lstStyle>
          <a:p>
            <a:r>
              <a:t>Blood</a:t>
            </a:r>
          </a:p>
        </p:txBody>
      </p:sp>
      <p:cxnSp>
        <p:nvCxnSpPr>
          <p:cNvPr id="441" name="Straight Connector 239"/>
          <p:cNvCxnSpPr>
            <a:cxnSpLocks/>
            <a:stCxn id="432" idx="0"/>
            <a:endCxn id="432" idx="0"/>
          </p:cNvCxnSpPr>
          <p:nvPr/>
        </p:nvCxnSpPr>
        <p:spPr>
          <a:xfrm>
            <a:off x="5905095" y="34924"/>
            <a:ext cx="0" cy="0"/>
          </a:xfrm>
          <a:prstGeom prst="straightConnector1">
            <a:avLst/>
          </a:prstGeom>
          <a:ln w="6350">
            <a:solidFill>
              <a:srgbClr val="000000"/>
            </a:solidFill>
            <a:miter/>
          </a:ln>
        </p:spPr>
      </p:cxnSp>
      <p:sp>
        <p:nvSpPr>
          <p:cNvPr id="442" name="TextBox 47"/>
          <p:cNvSpPr txBox="1"/>
          <p:nvPr/>
        </p:nvSpPr>
        <p:spPr>
          <a:xfrm>
            <a:off x="3373439" y="6397625"/>
            <a:ext cx="5907090" cy="266065"/>
          </a:xfrm>
          <a:prstGeom prst="rect">
            <a:avLst/>
          </a:prstGeom>
          <a:solidFill>
            <a:srgbClr val="D9D9D9"/>
          </a:solidFill>
          <a:ln>
            <a:solidFill>
              <a:srgbClr val="000000"/>
            </a:solidFill>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000">
                <a:latin typeface="+mn-lt"/>
                <a:ea typeface="+mn-ea"/>
                <a:cs typeface="+mn-cs"/>
                <a:sym typeface="Source Sans Pro Regular"/>
              </a:defRPr>
            </a:lvl1pPr>
          </a:lstStyle>
          <a:p>
            <a:r>
              <a:t>*Collection should be done before any antibiotic treatment</a:t>
            </a:r>
          </a:p>
        </p:txBody>
      </p:sp>
      <p:sp>
        <p:nvSpPr>
          <p:cNvPr id="443" name="TextBox 50"/>
          <p:cNvSpPr txBox="1"/>
          <p:nvPr/>
        </p:nvSpPr>
        <p:spPr>
          <a:xfrm>
            <a:off x="9632950" y="4746626"/>
            <a:ext cx="949326" cy="3295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400">
                <a:latin typeface="+mn-lt"/>
                <a:ea typeface="+mn-ea"/>
                <a:cs typeface="+mn-cs"/>
                <a:sym typeface="Source Sans Pro Regular"/>
              </a:defRPr>
            </a:lvl1pPr>
          </a:lstStyle>
          <a:p>
            <a:r>
              <a:t>Urine</a:t>
            </a:r>
          </a:p>
        </p:txBody>
      </p:sp>
      <p:sp>
        <p:nvSpPr>
          <p:cNvPr id="444" name="TextBox 51"/>
          <p:cNvSpPr txBox="1"/>
          <p:nvPr/>
        </p:nvSpPr>
        <p:spPr>
          <a:xfrm>
            <a:off x="1871664" y="4760914"/>
            <a:ext cx="949326" cy="3295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400">
                <a:latin typeface="+mn-lt"/>
                <a:ea typeface="+mn-ea"/>
                <a:cs typeface="+mn-cs"/>
                <a:sym typeface="Source Sans Pro Regular"/>
              </a:defRPr>
            </a:lvl1pPr>
          </a:lstStyle>
          <a:p>
            <a:r>
              <a:t>Stool</a:t>
            </a:r>
          </a:p>
        </p:txBody>
      </p:sp>
      <p:sp>
        <p:nvSpPr>
          <p:cNvPr id="445" name="TextBox 52"/>
          <p:cNvSpPr txBox="1"/>
          <p:nvPr/>
        </p:nvSpPr>
        <p:spPr>
          <a:xfrm>
            <a:off x="3237741" y="5576889"/>
            <a:ext cx="6043550" cy="6724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algn="ctr">
              <a:defRPr sz="1200">
                <a:latin typeface="+mn-lt"/>
                <a:ea typeface="+mn-ea"/>
                <a:cs typeface="+mn-cs"/>
                <a:sym typeface="Source Sans Pro Regular"/>
              </a:defRPr>
            </a:pPr>
            <a:r>
              <a:t>Collection process, container, transport medium, temperature during storage and transport, </a:t>
            </a:r>
          </a:p>
          <a:p>
            <a:pPr algn="ctr">
              <a:defRPr sz="1200">
                <a:latin typeface="+mn-lt"/>
                <a:ea typeface="+mn-ea"/>
                <a:cs typeface="+mn-cs"/>
                <a:sym typeface="Source Sans Pro Regular"/>
              </a:defRPr>
            </a:pPr>
            <a:r>
              <a:t>delay before analysis, etc. may vary according to the suspected pathogen and tests performed</a:t>
            </a:r>
          </a:p>
          <a:p>
            <a:pPr algn="ctr">
              <a:defRPr sz="1200">
                <a:latin typeface="+mn-lt"/>
                <a:ea typeface="+mn-ea"/>
                <a:cs typeface="+mn-cs"/>
                <a:sym typeface="Source Sans Pro Regular"/>
              </a:defRPr>
            </a:pPr>
            <a:r>
              <a:t>The laboratory is able to provide you with those information</a:t>
            </a:r>
          </a:p>
        </p:txBody>
      </p:sp>
      <p:cxnSp>
        <p:nvCxnSpPr>
          <p:cNvPr id="446" name="Elbow Connector 30"/>
          <p:cNvCxnSpPr>
            <a:cxnSpLocks/>
            <a:stCxn id="433" idx="3"/>
            <a:endCxn id="434" idx="0"/>
          </p:cNvCxnSpPr>
          <p:nvPr/>
        </p:nvCxnSpPr>
        <p:spPr>
          <a:xfrm flipH="1">
            <a:off x="3047210" y="1068073"/>
            <a:ext cx="4797061" cy="821052"/>
          </a:xfrm>
          <a:prstGeom prst="bentConnector4">
            <a:avLst>
              <a:gd name="adj1" fmla="val -4765"/>
              <a:gd name="adj2" fmla="val 87877"/>
            </a:avLst>
          </a:prstGeom>
          <a:ln w="6350">
            <a:solidFill>
              <a:srgbClr val="000000"/>
            </a:solidFill>
            <a:miter/>
            <a:tailEnd type="triangle"/>
          </a:ln>
        </p:spPr>
      </p:cxnSp>
      <p:cxnSp>
        <p:nvCxnSpPr>
          <p:cNvPr id="447" name="Elbow Connector 225"/>
          <p:cNvCxnSpPr>
            <a:cxnSpLocks/>
            <a:stCxn id="436" idx="1"/>
            <a:endCxn id="439" idx="0"/>
          </p:cNvCxnSpPr>
          <p:nvPr/>
        </p:nvCxnSpPr>
        <p:spPr>
          <a:xfrm rot="10800000" flipV="1">
            <a:off x="6164266" y="2779396"/>
            <a:ext cx="1722437" cy="746443"/>
          </a:xfrm>
          <a:prstGeom prst="bentConnector2">
            <a:avLst/>
          </a:prstGeom>
          <a:ln w="6350">
            <a:solidFill>
              <a:srgbClr val="000000"/>
            </a:solidFill>
            <a:miter/>
            <a:tailEnd type="triangle"/>
          </a:ln>
        </p:spPr>
      </p:cxnSp>
      <p:cxnSp>
        <p:nvCxnSpPr>
          <p:cNvPr id="448" name="Elbow Connector 229"/>
          <p:cNvCxnSpPr>
            <a:cxnSpLocks/>
            <a:stCxn id="435" idx="0"/>
            <a:endCxn id="439" idx="0"/>
          </p:cNvCxnSpPr>
          <p:nvPr/>
        </p:nvCxnSpPr>
        <p:spPr>
          <a:xfrm rot="16200000" flipH="1">
            <a:off x="5527675" y="2889250"/>
            <a:ext cx="1273177" cy="2"/>
          </a:xfrm>
          <a:prstGeom prst="bentConnector5">
            <a:avLst>
              <a:gd name="adj1" fmla="val -6798"/>
              <a:gd name="adj2" fmla="val 79851300000"/>
              <a:gd name="adj3" fmla="val 88878"/>
            </a:avLst>
          </a:prstGeom>
          <a:ln w="6350">
            <a:solidFill>
              <a:srgbClr val="000000"/>
            </a:solidFill>
            <a:miter/>
            <a:tailEnd type="triangle"/>
          </a:ln>
        </p:spPr>
      </p:cxnSp>
      <p:cxnSp>
        <p:nvCxnSpPr>
          <p:cNvPr id="449" name="Elbow Connector 231"/>
          <p:cNvCxnSpPr>
            <a:cxnSpLocks/>
            <a:stCxn id="434" idx="0"/>
          </p:cNvCxnSpPr>
          <p:nvPr/>
        </p:nvCxnSpPr>
        <p:spPr>
          <a:xfrm rot="16200000" flipH="1">
            <a:off x="3151045" y="1785290"/>
            <a:ext cx="1636716" cy="1844386"/>
          </a:xfrm>
          <a:prstGeom prst="bentConnector4">
            <a:avLst>
              <a:gd name="adj1" fmla="val -13967"/>
              <a:gd name="adj2" fmla="val 85139"/>
            </a:avLst>
          </a:prstGeom>
          <a:ln w="6350">
            <a:solidFill>
              <a:srgbClr val="000000"/>
            </a:solidFill>
            <a:miter/>
            <a:tailEnd type="triangle"/>
          </a:ln>
        </p:spPr>
      </p:cxnSp>
      <p:cxnSp>
        <p:nvCxnSpPr>
          <p:cNvPr id="450" name="Elbow Connector 233"/>
          <p:cNvCxnSpPr>
            <a:cxnSpLocks/>
            <a:stCxn id="439" idx="2"/>
            <a:endCxn id="443" idx="0"/>
          </p:cNvCxnSpPr>
          <p:nvPr/>
        </p:nvCxnSpPr>
        <p:spPr>
          <a:xfrm rot="16200000" flipH="1">
            <a:off x="7671279" y="2310292"/>
            <a:ext cx="929320" cy="3943348"/>
          </a:xfrm>
          <a:prstGeom prst="bentConnector3">
            <a:avLst>
              <a:gd name="adj1" fmla="val 50000"/>
            </a:avLst>
          </a:prstGeom>
          <a:ln w="6350">
            <a:solidFill>
              <a:srgbClr val="000000"/>
            </a:solidFill>
            <a:miter/>
            <a:tailEnd type="triangle"/>
          </a:ln>
        </p:spPr>
      </p:cxnSp>
      <p:cxnSp>
        <p:nvCxnSpPr>
          <p:cNvPr id="451" name="Elbow Connector 235"/>
          <p:cNvCxnSpPr>
            <a:cxnSpLocks/>
            <a:stCxn id="439" idx="2"/>
            <a:endCxn id="440" idx="0"/>
          </p:cNvCxnSpPr>
          <p:nvPr/>
        </p:nvCxnSpPr>
        <p:spPr>
          <a:xfrm rot="16200000" flipH="1">
            <a:off x="7014452" y="2967119"/>
            <a:ext cx="989645" cy="2690018"/>
          </a:xfrm>
          <a:prstGeom prst="bentConnector3">
            <a:avLst>
              <a:gd name="adj1" fmla="val 50000"/>
            </a:avLst>
          </a:prstGeom>
          <a:ln w="6350">
            <a:solidFill>
              <a:srgbClr val="000000"/>
            </a:solidFill>
            <a:miter/>
            <a:tailEnd type="triangle"/>
          </a:ln>
        </p:spPr>
      </p:cxnSp>
      <p:cxnSp>
        <p:nvCxnSpPr>
          <p:cNvPr id="452" name="Elbow Connector 237"/>
          <p:cNvCxnSpPr>
            <a:cxnSpLocks/>
            <a:stCxn id="439" idx="2"/>
            <a:endCxn id="438" idx="0"/>
          </p:cNvCxnSpPr>
          <p:nvPr/>
        </p:nvCxnSpPr>
        <p:spPr>
          <a:xfrm rot="16200000" flipH="1">
            <a:off x="6286582" y="3694989"/>
            <a:ext cx="707070" cy="951704"/>
          </a:xfrm>
          <a:prstGeom prst="bentConnector3">
            <a:avLst>
              <a:gd name="adj1" fmla="val 50000"/>
            </a:avLst>
          </a:prstGeom>
          <a:ln w="6350">
            <a:solidFill>
              <a:srgbClr val="000000"/>
            </a:solidFill>
            <a:miter/>
            <a:tailEnd type="triangle"/>
          </a:ln>
        </p:spPr>
      </p:cxnSp>
      <p:cxnSp>
        <p:nvCxnSpPr>
          <p:cNvPr id="453" name="Elbow Connector 240"/>
          <p:cNvCxnSpPr>
            <a:cxnSpLocks/>
            <a:stCxn id="439" idx="2"/>
            <a:endCxn id="437" idx="0"/>
          </p:cNvCxnSpPr>
          <p:nvPr/>
        </p:nvCxnSpPr>
        <p:spPr>
          <a:xfrm rot="5400000">
            <a:off x="5137630" y="3475515"/>
            <a:ext cx="684845" cy="1368426"/>
          </a:xfrm>
          <a:prstGeom prst="bentConnector3">
            <a:avLst>
              <a:gd name="adj1" fmla="val 50000"/>
            </a:avLst>
          </a:prstGeom>
          <a:ln w="6350">
            <a:solidFill>
              <a:srgbClr val="000000"/>
            </a:solidFill>
            <a:miter/>
            <a:tailEnd type="triangle"/>
          </a:ln>
        </p:spPr>
      </p:cxnSp>
      <p:cxnSp>
        <p:nvCxnSpPr>
          <p:cNvPr id="454" name="Elbow Connector 247"/>
          <p:cNvCxnSpPr>
            <a:cxnSpLocks/>
            <a:stCxn id="439" idx="2"/>
            <a:endCxn id="444" idx="0"/>
          </p:cNvCxnSpPr>
          <p:nvPr/>
        </p:nvCxnSpPr>
        <p:spPr>
          <a:xfrm rot="5400000">
            <a:off x="3783492" y="2380141"/>
            <a:ext cx="943608" cy="3817938"/>
          </a:xfrm>
          <a:prstGeom prst="bentConnector3">
            <a:avLst>
              <a:gd name="adj1" fmla="val 50000"/>
            </a:avLst>
          </a:prstGeom>
          <a:ln w="6350">
            <a:solidFill>
              <a:srgbClr val="000000"/>
            </a:solidFill>
            <a:miter/>
            <a:tailEnd type="triangle"/>
          </a:ln>
        </p:spPr>
      </p:cxnSp>
      <p:sp>
        <p:nvSpPr>
          <p:cNvPr id="455" name="TextBox 248"/>
          <p:cNvSpPr txBox="1"/>
          <p:nvPr/>
        </p:nvSpPr>
        <p:spPr>
          <a:xfrm>
            <a:off x="6694489" y="1773238"/>
            <a:ext cx="1634618" cy="3422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sz="1500">
                <a:latin typeface="+mn-lt"/>
                <a:ea typeface="+mn-ea"/>
                <a:cs typeface="+mn-cs"/>
                <a:sym typeface="Source Sans Pro Regular"/>
              </a:defRPr>
            </a:lvl1pPr>
          </a:lstStyle>
          <a:p>
            <a:r>
              <a:t>Bacterial infection*</a:t>
            </a:r>
          </a:p>
        </p:txBody>
      </p:sp>
      <p:cxnSp>
        <p:nvCxnSpPr>
          <p:cNvPr id="456" name="Elbow Connector 251"/>
          <p:cNvCxnSpPr>
            <a:cxnSpLocks/>
            <a:stCxn id="433" idx="3"/>
            <a:endCxn id="455" idx="0"/>
          </p:cNvCxnSpPr>
          <p:nvPr/>
        </p:nvCxnSpPr>
        <p:spPr>
          <a:xfrm flipH="1">
            <a:off x="7511798" y="1068073"/>
            <a:ext cx="332473" cy="705165"/>
          </a:xfrm>
          <a:prstGeom prst="bentConnector4">
            <a:avLst>
              <a:gd name="adj1" fmla="val -68757"/>
              <a:gd name="adj2" fmla="val 94102"/>
            </a:avLst>
          </a:prstGeom>
          <a:ln w="6350">
            <a:solidFill>
              <a:srgbClr val="000000"/>
            </a:solidFill>
            <a:miter/>
            <a:tailEnd type="triangle"/>
          </a:ln>
        </p:spPr>
      </p:cxnSp>
      <p:cxnSp>
        <p:nvCxnSpPr>
          <p:cNvPr id="457" name="Elbow Connector 254"/>
          <p:cNvCxnSpPr>
            <a:cxnSpLocks/>
            <a:stCxn id="455" idx="3"/>
            <a:endCxn id="436" idx="0"/>
          </p:cNvCxnSpPr>
          <p:nvPr/>
        </p:nvCxnSpPr>
        <p:spPr>
          <a:xfrm>
            <a:off x="8329107" y="1944371"/>
            <a:ext cx="915702" cy="257493"/>
          </a:xfrm>
          <a:prstGeom prst="bentConnector2">
            <a:avLst/>
          </a:prstGeom>
          <a:ln w="6350">
            <a:solidFill>
              <a:srgbClr val="000000"/>
            </a:solidFill>
            <a:miter/>
            <a:tailEnd type="triangle"/>
          </a:ln>
        </p:spPr>
      </p:cxnSp>
      <p:cxnSp>
        <p:nvCxnSpPr>
          <p:cNvPr id="458" name="Elbow Connector 33"/>
          <p:cNvCxnSpPr>
            <a:cxnSpLocks/>
            <a:stCxn id="455" idx="0"/>
            <a:endCxn id="435" idx="0"/>
          </p:cNvCxnSpPr>
          <p:nvPr/>
        </p:nvCxnSpPr>
        <p:spPr>
          <a:xfrm rot="16200000" flipH="1" flipV="1">
            <a:off x="6598318" y="1339182"/>
            <a:ext cx="479425" cy="1347535"/>
          </a:xfrm>
          <a:prstGeom prst="bentConnector3">
            <a:avLst>
              <a:gd name="adj1" fmla="val -10647"/>
            </a:avLst>
          </a:prstGeom>
          <a:ln w="6350">
            <a:solidFill>
              <a:srgbClr val="000000"/>
            </a:solidFill>
            <a:miter/>
            <a:tailEnd type="triangle"/>
          </a:ln>
        </p:spPr>
      </p:cxn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61" name="TextBox 3"/>
          <p:cNvSpPr txBox="1"/>
          <p:nvPr/>
        </p:nvSpPr>
        <p:spPr>
          <a:xfrm>
            <a:off x="4408489" y="179389"/>
            <a:ext cx="3151988" cy="393065"/>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a:latin typeface="+mn-lt"/>
                <a:ea typeface="+mn-ea"/>
                <a:cs typeface="+mn-cs"/>
                <a:sym typeface="Source Sans Pro Regular"/>
              </a:defRPr>
            </a:lvl1pPr>
          </a:lstStyle>
          <a:p>
            <a:r>
              <a:t>Acute dermatological syndrome</a:t>
            </a:r>
          </a:p>
        </p:txBody>
      </p:sp>
      <p:sp>
        <p:nvSpPr>
          <p:cNvPr id="462" name="TextBox 4"/>
          <p:cNvSpPr txBox="1"/>
          <p:nvPr/>
        </p:nvSpPr>
        <p:spPr>
          <a:xfrm>
            <a:off x="4119500" y="782640"/>
            <a:ext cx="4276853" cy="8248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algn="ctr">
              <a:defRPr sz="1500">
                <a:latin typeface="+mn-lt"/>
                <a:ea typeface="+mn-ea"/>
                <a:cs typeface="+mn-cs"/>
                <a:sym typeface="Source Sans Pro Regular"/>
              </a:defRPr>
            </a:pPr>
            <a:r>
              <a:t>Acute febrile illness with rash OR skin manifestations</a:t>
            </a:r>
          </a:p>
          <a:p>
            <a:pPr algn="ctr">
              <a:defRPr sz="1500">
                <a:latin typeface="+mn-lt"/>
                <a:ea typeface="+mn-ea"/>
                <a:cs typeface="+mn-cs"/>
                <a:sym typeface="Source Sans Pro Regular"/>
              </a:defRPr>
            </a:pPr>
            <a:r>
              <a:t>AND</a:t>
            </a:r>
          </a:p>
          <a:p>
            <a:pPr algn="ctr">
              <a:defRPr sz="1500">
                <a:latin typeface="+mn-lt"/>
                <a:ea typeface="+mn-ea"/>
                <a:cs typeface="+mn-cs"/>
                <a:sym typeface="Source Sans Pro Regular"/>
              </a:defRPr>
            </a:pPr>
            <a:r>
              <a:t>Absence of known predisposing factors</a:t>
            </a:r>
          </a:p>
        </p:txBody>
      </p:sp>
      <p:sp>
        <p:nvSpPr>
          <p:cNvPr id="463" name="TextBox 5"/>
          <p:cNvSpPr txBox="1"/>
          <p:nvPr/>
        </p:nvSpPr>
        <p:spPr>
          <a:xfrm>
            <a:off x="2617586" y="2109790"/>
            <a:ext cx="978308" cy="10153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algn="ctr">
              <a:defRPr sz="1400">
                <a:latin typeface="+mn-lt"/>
                <a:ea typeface="+mn-ea"/>
                <a:cs typeface="+mn-cs"/>
                <a:sym typeface="Source Sans Pro Regular"/>
              </a:defRPr>
            </a:pPr>
            <a:r>
              <a:t>Chickenpox</a:t>
            </a:r>
          </a:p>
          <a:p>
            <a:pPr algn="ctr">
              <a:defRPr sz="1400">
                <a:latin typeface="+mn-lt"/>
                <a:ea typeface="+mn-ea"/>
                <a:cs typeface="+mn-cs"/>
                <a:sym typeface="Source Sans Pro Regular"/>
              </a:defRPr>
            </a:pPr>
            <a:r>
              <a:t>Monkeypox</a:t>
            </a:r>
          </a:p>
          <a:p>
            <a:pPr algn="ctr">
              <a:defRPr sz="1400">
                <a:latin typeface="+mn-lt"/>
                <a:ea typeface="+mn-ea"/>
                <a:cs typeface="+mn-cs"/>
                <a:sym typeface="Source Sans Pro Regular"/>
              </a:defRPr>
            </a:pPr>
            <a:r>
              <a:t>Etc…</a:t>
            </a:r>
          </a:p>
        </p:txBody>
      </p:sp>
      <p:sp>
        <p:nvSpPr>
          <p:cNvPr id="464" name="TextBox 6"/>
          <p:cNvSpPr txBox="1"/>
          <p:nvPr/>
        </p:nvSpPr>
        <p:spPr>
          <a:xfrm>
            <a:off x="8361364" y="2106615"/>
            <a:ext cx="1614488" cy="10153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ctr">
              <a:defRPr sz="1400">
                <a:latin typeface="+mn-lt"/>
                <a:ea typeface="+mn-ea"/>
                <a:cs typeface="+mn-cs"/>
                <a:sym typeface="Source Sans Pro Regular"/>
              </a:defRPr>
            </a:pPr>
            <a:r>
              <a:t>Measles</a:t>
            </a:r>
          </a:p>
          <a:p>
            <a:pPr algn="ctr">
              <a:defRPr sz="1400">
                <a:latin typeface="+mn-lt"/>
                <a:ea typeface="+mn-ea"/>
                <a:cs typeface="+mn-cs"/>
                <a:sym typeface="Source Sans Pro Regular"/>
              </a:defRPr>
            </a:pPr>
            <a:r>
              <a:t>Rubella</a:t>
            </a:r>
          </a:p>
          <a:p>
            <a:pPr algn="ctr">
              <a:defRPr sz="1400">
                <a:latin typeface="+mn-lt"/>
                <a:ea typeface="+mn-ea"/>
                <a:cs typeface="+mn-cs"/>
                <a:sym typeface="Source Sans Pro Regular"/>
              </a:defRPr>
            </a:pPr>
            <a:r>
              <a:t>Typhus</a:t>
            </a:r>
          </a:p>
          <a:p>
            <a:pPr algn="ctr">
              <a:defRPr sz="1400">
                <a:latin typeface="+mn-lt"/>
                <a:ea typeface="+mn-ea"/>
                <a:cs typeface="+mn-cs"/>
                <a:sym typeface="Source Sans Pro Regular"/>
              </a:defRPr>
            </a:pPr>
            <a:r>
              <a:t>Etc… </a:t>
            </a:r>
          </a:p>
        </p:txBody>
      </p:sp>
      <p:sp>
        <p:nvSpPr>
          <p:cNvPr id="465" name="TextBox 7"/>
          <p:cNvSpPr txBox="1"/>
          <p:nvPr/>
        </p:nvSpPr>
        <p:spPr>
          <a:xfrm>
            <a:off x="5464651" y="2268540"/>
            <a:ext cx="1584961" cy="5581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algn="ctr">
              <a:defRPr sz="1400">
                <a:latin typeface="+mn-lt"/>
                <a:ea typeface="+mn-ea"/>
                <a:cs typeface="+mn-cs"/>
                <a:sym typeface="Source Sans Pro Regular"/>
              </a:defRPr>
            </a:pPr>
            <a:r>
              <a:t>Cutaneous anthrax*</a:t>
            </a:r>
          </a:p>
          <a:p>
            <a:pPr algn="ctr">
              <a:defRPr sz="1400">
                <a:latin typeface="+mn-lt"/>
                <a:ea typeface="+mn-ea"/>
                <a:cs typeface="+mn-cs"/>
                <a:sym typeface="Source Sans Pro Regular"/>
              </a:defRPr>
            </a:pPr>
            <a:r>
              <a:t>Etc…</a:t>
            </a:r>
          </a:p>
        </p:txBody>
      </p:sp>
      <p:sp>
        <p:nvSpPr>
          <p:cNvPr id="466" name="TextBox 10"/>
          <p:cNvSpPr txBox="1"/>
          <p:nvPr/>
        </p:nvSpPr>
        <p:spPr>
          <a:xfrm>
            <a:off x="4733926" y="5210176"/>
            <a:ext cx="3048001" cy="3295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400">
                <a:latin typeface="+mn-lt"/>
                <a:ea typeface="+mn-ea"/>
                <a:cs typeface="+mn-cs"/>
                <a:sym typeface="Source Sans Pro Regular"/>
              </a:defRPr>
            </a:lvl1pPr>
          </a:lstStyle>
          <a:p>
            <a:r>
              <a:t>Blood</a:t>
            </a:r>
          </a:p>
        </p:txBody>
      </p:sp>
      <p:sp>
        <p:nvSpPr>
          <p:cNvPr id="467" name="TextBox 11"/>
          <p:cNvSpPr txBox="1"/>
          <p:nvPr/>
        </p:nvSpPr>
        <p:spPr>
          <a:xfrm>
            <a:off x="8310564" y="4400551"/>
            <a:ext cx="1716089" cy="3295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400">
                <a:latin typeface="+mn-lt"/>
                <a:ea typeface="+mn-ea"/>
                <a:cs typeface="+mn-cs"/>
                <a:sym typeface="Source Sans Pro Regular"/>
              </a:defRPr>
            </a:lvl1pPr>
          </a:lstStyle>
          <a:p>
            <a:r>
              <a:t>Urine</a:t>
            </a:r>
          </a:p>
        </p:txBody>
      </p:sp>
      <p:sp>
        <p:nvSpPr>
          <p:cNvPr id="468" name="TextBox 12"/>
          <p:cNvSpPr txBox="1"/>
          <p:nvPr/>
        </p:nvSpPr>
        <p:spPr>
          <a:xfrm>
            <a:off x="7920038" y="5084765"/>
            <a:ext cx="2497139" cy="5581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ctr">
              <a:defRPr sz="1400">
                <a:latin typeface="+mn-lt"/>
                <a:ea typeface="+mn-ea"/>
                <a:cs typeface="+mn-cs"/>
                <a:sym typeface="Source Sans Pro Regular"/>
              </a:defRPr>
            </a:pPr>
            <a:r>
              <a:t>Upper respiratory</a:t>
            </a:r>
          </a:p>
          <a:p>
            <a:pPr algn="ctr">
              <a:defRPr sz="1400">
                <a:latin typeface="+mn-lt"/>
                <a:ea typeface="+mn-ea"/>
                <a:cs typeface="+mn-cs"/>
                <a:sym typeface="Source Sans Pro Regular"/>
              </a:defRPr>
            </a:pPr>
            <a:r>
              <a:t>tract swab</a:t>
            </a:r>
          </a:p>
        </p:txBody>
      </p:sp>
      <p:sp>
        <p:nvSpPr>
          <p:cNvPr id="469" name="TextBox 13"/>
          <p:cNvSpPr txBox="1"/>
          <p:nvPr/>
        </p:nvSpPr>
        <p:spPr>
          <a:xfrm>
            <a:off x="1628775" y="5238751"/>
            <a:ext cx="2954339" cy="3295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400">
                <a:latin typeface="+mn-lt"/>
                <a:ea typeface="+mn-ea"/>
                <a:cs typeface="+mn-cs"/>
                <a:sym typeface="Source Sans Pro Regular"/>
              </a:defRPr>
            </a:lvl1pPr>
          </a:lstStyle>
          <a:p>
            <a:r>
              <a:t>Skin lesion</a:t>
            </a:r>
          </a:p>
        </p:txBody>
      </p:sp>
      <p:cxnSp>
        <p:nvCxnSpPr>
          <p:cNvPr id="470" name="Straight Connector 15"/>
          <p:cNvCxnSpPr>
            <a:cxnSpLocks/>
            <a:stCxn id="461" idx="2"/>
          </p:cNvCxnSpPr>
          <p:nvPr/>
        </p:nvCxnSpPr>
        <p:spPr>
          <a:xfrm flipH="1">
            <a:off x="5984482" y="572454"/>
            <a:ext cx="1" cy="210186"/>
          </a:xfrm>
          <a:prstGeom prst="straightConnector1">
            <a:avLst/>
          </a:prstGeom>
          <a:ln w="6350">
            <a:solidFill>
              <a:srgbClr val="000000"/>
            </a:solidFill>
            <a:miter/>
          </a:ln>
        </p:spPr>
      </p:cxnSp>
      <p:cxnSp>
        <p:nvCxnSpPr>
          <p:cNvPr id="471" name="Elbow Connector 32"/>
          <p:cNvCxnSpPr>
            <a:cxnSpLocks/>
            <a:stCxn id="464" idx="2"/>
            <a:endCxn id="467" idx="0"/>
          </p:cNvCxnSpPr>
          <p:nvPr/>
        </p:nvCxnSpPr>
        <p:spPr>
          <a:xfrm rot="16200000" flipH="1">
            <a:off x="8529323" y="3761265"/>
            <a:ext cx="1278570" cy="1"/>
          </a:xfrm>
          <a:prstGeom prst="bentConnector3">
            <a:avLst>
              <a:gd name="adj1" fmla="val 50000"/>
            </a:avLst>
          </a:prstGeom>
          <a:ln w="6350">
            <a:solidFill>
              <a:srgbClr val="000000"/>
            </a:solidFill>
            <a:miter/>
            <a:tailEnd type="triangle"/>
          </a:ln>
        </p:spPr>
      </p:cxnSp>
      <p:cxnSp>
        <p:nvCxnSpPr>
          <p:cNvPr id="472" name="Elbow Connector 52"/>
          <p:cNvCxnSpPr>
            <a:cxnSpLocks/>
            <a:stCxn id="465" idx="2"/>
            <a:endCxn id="466" idx="0"/>
          </p:cNvCxnSpPr>
          <p:nvPr/>
        </p:nvCxnSpPr>
        <p:spPr>
          <a:xfrm rot="16200000" flipH="1">
            <a:off x="5065794" y="4018043"/>
            <a:ext cx="2383470" cy="795"/>
          </a:xfrm>
          <a:prstGeom prst="bentConnector3">
            <a:avLst>
              <a:gd name="adj1" fmla="val 50000"/>
            </a:avLst>
          </a:prstGeom>
          <a:ln w="6350">
            <a:solidFill>
              <a:srgbClr val="000000"/>
            </a:solidFill>
            <a:miter/>
            <a:tailEnd type="triangle"/>
          </a:ln>
        </p:spPr>
      </p:cxnSp>
      <p:cxnSp>
        <p:nvCxnSpPr>
          <p:cNvPr id="473" name="Elbow Connector 58"/>
          <p:cNvCxnSpPr>
            <a:cxnSpLocks/>
            <a:stCxn id="463" idx="2"/>
            <a:endCxn id="469" idx="0"/>
          </p:cNvCxnSpPr>
          <p:nvPr/>
        </p:nvCxnSpPr>
        <p:spPr>
          <a:xfrm rot="5400000">
            <a:off x="2049546" y="4181556"/>
            <a:ext cx="2113595" cy="795"/>
          </a:xfrm>
          <a:prstGeom prst="bentConnector3">
            <a:avLst>
              <a:gd name="adj1" fmla="val 50000"/>
            </a:avLst>
          </a:prstGeom>
          <a:ln w="6350">
            <a:solidFill>
              <a:srgbClr val="000000"/>
            </a:solidFill>
            <a:miter/>
            <a:tailEnd type="triangle"/>
          </a:ln>
        </p:spPr>
      </p:cxnSp>
      <p:cxnSp>
        <p:nvCxnSpPr>
          <p:cNvPr id="474" name="Straight Arrow Connector 76"/>
          <p:cNvCxnSpPr>
            <a:cxnSpLocks/>
            <a:endCxn id="469" idx="0"/>
          </p:cNvCxnSpPr>
          <p:nvPr/>
        </p:nvCxnSpPr>
        <p:spPr>
          <a:xfrm flipH="1">
            <a:off x="3105945" y="2826705"/>
            <a:ext cx="2878537" cy="2412046"/>
          </a:xfrm>
          <a:prstGeom prst="straightConnector1">
            <a:avLst/>
          </a:prstGeom>
          <a:ln w="6350">
            <a:solidFill>
              <a:srgbClr val="000000"/>
            </a:solidFill>
            <a:miter/>
            <a:tailEnd type="triangle"/>
          </a:ln>
        </p:spPr>
      </p:cxnSp>
      <p:cxnSp>
        <p:nvCxnSpPr>
          <p:cNvPr id="475" name="Straight Arrow Connector 81"/>
          <p:cNvCxnSpPr>
            <a:cxnSpLocks/>
            <a:endCxn id="466" idx="0"/>
          </p:cNvCxnSpPr>
          <p:nvPr/>
        </p:nvCxnSpPr>
        <p:spPr>
          <a:xfrm flipH="1">
            <a:off x="6257927" y="3121980"/>
            <a:ext cx="2522089" cy="2088196"/>
          </a:xfrm>
          <a:prstGeom prst="straightConnector1">
            <a:avLst/>
          </a:prstGeom>
          <a:ln w="6350">
            <a:solidFill>
              <a:srgbClr val="000000"/>
            </a:solidFill>
            <a:miter/>
            <a:tailEnd type="triangle"/>
          </a:ln>
        </p:spPr>
      </p:cxnSp>
      <p:cxnSp>
        <p:nvCxnSpPr>
          <p:cNvPr id="476" name="Straight Arrow Connector 84"/>
          <p:cNvCxnSpPr>
            <a:cxnSpLocks/>
            <a:endCxn id="466" idx="0"/>
          </p:cNvCxnSpPr>
          <p:nvPr/>
        </p:nvCxnSpPr>
        <p:spPr>
          <a:xfrm>
            <a:off x="3595894" y="3045041"/>
            <a:ext cx="2662033" cy="2165135"/>
          </a:xfrm>
          <a:prstGeom prst="straightConnector1">
            <a:avLst/>
          </a:prstGeom>
          <a:ln w="6350">
            <a:solidFill>
              <a:srgbClr val="000000"/>
            </a:solidFill>
            <a:miter/>
            <a:tailEnd type="triangle"/>
          </a:ln>
        </p:spPr>
      </p:cxnSp>
      <p:cxnSp>
        <p:nvCxnSpPr>
          <p:cNvPr id="477" name="Elbow Connector 87"/>
          <p:cNvCxnSpPr>
            <a:cxnSpLocks/>
            <a:endCxn id="464" idx="0"/>
          </p:cNvCxnSpPr>
          <p:nvPr/>
        </p:nvCxnSpPr>
        <p:spPr>
          <a:xfrm>
            <a:off x="8396353" y="1454466"/>
            <a:ext cx="772255" cy="652149"/>
          </a:xfrm>
          <a:prstGeom prst="bentConnector2">
            <a:avLst/>
          </a:prstGeom>
          <a:ln w="6350">
            <a:solidFill>
              <a:srgbClr val="000000"/>
            </a:solidFill>
            <a:miter/>
            <a:tailEnd type="triangle"/>
          </a:ln>
        </p:spPr>
      </p:cxnSp>
      <p:cxnSp>
        <p:nvCxnSpPr>
          <p:cNvPr id="478" name="Elbow Connector 90"/>
          <p:cNvCxnSpPr>
            <a:cxnSpLocks/>
            <a:stCxn id="462" idx="2"/>
            <a:endCxn id="465" idx="0"/>
          </p:cNvCxnSpPr>
          <p:nvPr/>
        </p:nvCxnSpPr>
        <p:spPr>
          <a:xfrm rot="5400000">
            <a:off x="5927013" y="1937626"/>
            <a:ext cx="661034" cy="795"/>
          </a:xfrm>
          <a:prstGeom prst="bentConnector3">
            <a:avLst>
              <a:gd name="adj1" fmla="val 50000"/>
            </a:avLst>
          </a:prstGeom>
          <a:ln w="6350">
            <a:solidFill>
              <a:srgbClr val="000000"/>
            </a:solidFill>
            <a:miter/>
            <a:tailEnd type="triangle"/>
          </a:ln>
        </p:spPr>
      </p:cxnSp>
      <p:cxnSp>
        <p:nvCxnSpPr>
          <p:cNvPr id="479" name="Elbow Connector 93"/>
          <p:cNvCxnSpPr>
            <a:cxnSpLocks/>
            <a:stCxn id="462" idx="1"/>
            <a:endCxn id="463" idx="0"/>
          </p:cNvCxnSpPr>
          <p:nvPr/>
        </p:nvCxnSpPr>
        <p:spPr>
          <a:xfrm rot="10800000" flipV="1">
            <a:off x="3106740" y="1195072"/>
            <a:ext cx="1012760" cy="914717"/>
          </a:xfrm>
          <a:prstGeom prst="bentConnector2">
            <a:avLst/>
          </a:prstGeom>
          <a:ln w="6350">
            <a:solidFill>
              <a:srgbClr val="000000"/>
            </a:solidFill>
            <a:miter/>
            <a:tailEnd type="triangle"/>
          </a:ln>
        </p:spPr>
      </p:cxnSp>
      <p:sp>
        <p:nvSpPr>
          <p:cNvPr id="480" name="TextBox 8"/>
          <p:cNvSpPr txBox="1"/>
          <p:nvPr/>
        </p:nvSpPr>
        <p:spPr>
          <a:xfrm>
            <a:off x="2608265" y="3290889"/>
            <a:ext cx="7213601" cy="291466"/>
          </a:xfrm>
          <a:prstGeom prst="rect">
            <a:avLst/>
          </a:prstGeom>
          <a:solidFill>
            <a:srgbClr val="FFFFFF"/>
          </a:solidFill>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200">
                <a:latin typeface="+mn-lt"/>
                <a:ea typeface="+mn-ea"/>
                <a:cs typeface="+mn-cs"/>
                <a:sym typeface="Source Sans Pro Regular"/>
              </a:defRPr>
            </a:lvl1pPr>
          </a:lstStyle>
          <a:p>
            <a:r>
              <a:t>Clinical presentation, history of the illness, epidemiological context, vaccination status…</a:t>
            </a:r>
          </a:p>
        </p:txBody>
      </p:sp>
      <p:sp>
        <p:nvSpPr>
          <p:cNvPr id="481" name="TextBox 97"/>
          <p:cNvSpPr txBox="1"/>
          <p:nvPr/>
        </p:nvSpPr>
        <p:spPr>
          <a:xfrm>
            <a:off x="3435474" y="6407964"/>
            <a:ext cx="5321052" cy="292388"/>
          </a:xfrm>
          <a:prstGeom prst="rect">
            <a:avLst/>
          </a:prstGeom>
          <a:solidFill>
            <a:srgbClr val="D9D9D9"/>
          </a:solidFill>
          <a:ln>
            <a:solidFill>
              <a:srgbClr val="000000"/>
            </a:solidFill>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ctr">
              <a:defRPr sz="1300">
                <a:latin typeface="+mn-lt"/>
                <a:ea typeface="+mn-ea"/>
                <a:cs typeface="+mn-cs"/>
                <a:sym typeface="Source Sans Pro Regular"/>
              </a:defRPr>
            </a:lvl1pPr>
          </a:lstStyle>
          <a:p>
            <a:r>
              <a:rPr dirty="0"/>
              <a:t>*Collection should be done before any antibiotic treatment</a:t>
            </a:r>
          </a:p>
        </p:txBody>
      </p:sp>
      <p:sp>
        <p:nvSpPr>
          <p:cNvPr id="482" name="TextBox 99"/>
          <p:cNvSpPr txBox="1"/>
          <p:nvPr/>
        </p:nvSpPr>
        <p:spPr>
          <a:xfrm>
            <a:off x="9242236" y="3709989"/>
            <a:ext cx="752857" cy="421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algn="ctr">
              <a:defRPr sz="1000">
                <a:latin typeface="+mn-lt"/>
                <a:ea typeface="+mn-ea"/>
                <a:cs typeface="+mn-cs"/>
                <a:sym typeface="Source Sans Pro Regular"/>
              </a:defRPr>
            </a:pPr>
            <a:r>
              <a:t>Measles and</a:t>
            </a:r>
          </a:p>
          <a:p>
            <a:pPr algn="ctr">
              <a:defRPr sz="1000">
                <a:latin typeface="+mn-lt"/>
                <a:ea typeface="+mn-ea"/>
                <a:cs typeface="+mn-cs"/>
                <a:sym typeface="Source Sans Pro Regular"/>
              </a:defRPr>
            </a:pPr>
            <a:r>
              <a:t> Rubella</a:t>
            </a:r>
          </a:p>
        </p:txBody>
      </p:sp>
      <p:sp>
        <p:nvSpPr>
          <p:cNvPr id="483" name="TextBox 49"/>
          <p:cNvSpPr txBox="1"/>
          <p:nvPr/>
        </p:nvSpPr>
        <p:spPr>
          <a:xfrm>
            <a:off x="3124264" y="5692139"/>
            <a:ext cx="6043550" cy="6724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algn="ctr">
              <a:defRPr sz="1200">
                <a:latin typeface="+mn-lt"/>
                <a:ea typeface="+mn-ea"/>
                <a:cs typeface="+mn-cs"/>
                <a:sym typeface="Source Sans Pro Regular"/>
              </a:defRPr>
            </a:pPr>
            <a:r>
              <a:t>Collection process, container, transport medium, temperature during storage and transport, </a:t>
            </a:r>
          </a:p>
          <a:p>
            <a:pPr algn="ctr">
              <a:defRPr sz="1200">
                <a:latin typeface="+mn-lt"/>
                <a:ea typeface="+mn-ea"/>
                <a:cs typeface="+mn-cs"/>
                <a:sym typeface="Source Sans Pro Regular"/>
              </a:defRPr>
            </a:pPr>
            <a:r>
              <a:t>delay before analysis, etc. may vary according to the suspected pathogen and tests performed</a:t>
            </a:r>
          </a:p>
          <a:p>
            <a:pPr algn="ctr">
              <a:defRPr sz="1200">
                <a:latin typeface="+mn-lt"/>
                <a:ea typeface="+mn-ea"/>
                <a:cs typeface="+mn-cs"/>
                <a:sym typeface="Source Sans Pro Regular"/>
              </a:defRPr>
            </a:pPr>
            <a:r>
              <a:t>The laboratory is able to provide you with those information</a:t>
            </a:r>
          </a:p>
        </p:txBody>
      </p:sp>
      <p:sp>
        <p:nvSpPr>
          <p:cNvPr id="484" name="Straight Connector 29"/>
          <p:cNvSpPr/>
          <p:nvPr/>
        </p:nvSpPr>
        <p:spPr>
          <a:xfrm flipH="1">
            <a:off x="9167814" y="4173537"/>
            <a:ext cx="1016001" cy="1"/>
          </a:xfrm>
          <a:prstGeom prst="line">
            <a:avLst/>
          </a:prstGeom>
          <a:ln w="6350">
            <a:solidFill>
              <a:srgbClr val="000000"/>
            </a:solidFill>
            <a:miter/>
          </a:ln>
        </p:spPr>
        <p:txBody>
          <a:bodyPr lIns="45719" rIns="45719"/>
          <a:lstStyle/>
          <a:p>
            <a:endParaRPr/>
          </a:p>
        </p:txBody>
      </p:sp>
      <p:sp>
        <p:nvSpPr>
          <p:cNvPr id="485" name="Elbow Connector 32"/>
          <p:cNvSpPr/>
          <p:nvPr/>
        </p:nvSpPr>
        <p:spPr>
          <a:xfrm flipH="1">
            <a:off x="10164765" y="4179890"/>
            <a:ext cx="12701" cy="903288"/>
          </a:xfrm>
          <a:prstGeom prst="line">
            <a:avLst/>
          </a:prstGeom>
          <a:ln w="6350">
            <a:solidFill>
              <a:srgbClr val="000000"/>
            </a:solidFill>
            <a:miter/>
            <a:tailEnd type="triangle"/>
          </a:ln>
        </p:spPr>
        <p:txBody>
          <a:bodyPr lIns="45719" rIns="45719"/>
          <a:lstStyle/>
          <a:p>
            <a:endParaRP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88" name="TextBox 3"/>
          <p:cNvSpPr txBox="1"/>
          <p:nvPr/>
        </p:nvSpPr>
        <p:spPr>
          <a:xfrm>
            <a:off x="4488195" y="192089"/>
            <a:ext cx="3396591" cy="393065"/>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lgn="ctr">
              <a:defRPr>
                <a:latin typeface="+mn-lt"/>
                <a:ea typeface="+mn-ea"/>
                <a:cs typeface="+mn-cs"/>
                <a:sym typeface="Source Sans Pro Regular"/>
              </a:defRPr>
            </a:lvl1pPr>
          </a:lstStyle>
          <a:p>
            <a:r>
              <a:t>Acute ophthalmological syndrome</a:t>
            </a:r>
          </a:p>
        </p:txBody>
      </p:sp>
      <p:sp>
        <p:nvSpPr>
          <p:cNvPr id="489" name="TextBox 4"/>
          <p:cNvSpPr txBox="1"/>
          <p:nvPr/>
        </p:nvSpPr>
        <p:spPr>
          <a:xfrm>
            <a:off x="4383278" y="674687"/>
            <a:ext cx="3608007" cy="10661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algn="ctr">
              <a:defRPr sz="1500">
                <a:latin typeface="+mn-lt"/>
                <a:ea typeface="+mn-ea"/>
                <a:cs typeface="+mn-cs"/>
                <a:sym typeface="Source Sans Pro Regular"/>
              </a:defRPr>
            </a:pPr>
            <a:r>
              <a:t>Acute onset of conjunctivitis with or without</a:t>
            </a:r>
          </a:p>
          <a:p>
            <a:pPr algn="ctr">
              <a:defRPr sz="1500">
                <a:latin typeface="+mn-lt"/>
                <a:ea typeface="+mn-ea"/>
                <a:cs typeface="+mn-cs"/>
                <a:sym typeface="Source Sans Pro Regular"/>
              </a:defRPr>
            </a:pPr>
            <a:r>
              <a:t>sub-conjunctival hemorrhages</a:t>
            </a:r>
          </a:p>
          <a:p>
            <a:pPr algn="ctr">
              <a:defRPr sz="1500">
                <a:latin typeface="+mn-lt"/>
                <a:ea typeface="+mn-ea"/>
                <a:cs typeface="+mn-cs"/>
                <a:sym typeface="Source Sans Pro Regular"/>
              </a:defRPr>
            </a:pPr>
            <a:r>
              <a:t>AND</a:t>
            </a:r>
          </a:p>
          <a:p>
            <a:pPr algn="ctr">
              <a:defRPr sz="1500">
                <a:latin typeface="+mn-lt"/>
                <a:ea typeface="+mn-ea"/>
                <a:cs typeface="+mn-cs"/>
                <a:sym typeface="Source Sans Pro Regular"/>
              </a:defRPr>
            </a:pPr>
            <a:r>
              <a:t>Absence of known predisposing factors</a:t>
            </a:r>
          </a:p>
        </p:txBody>
      </p:sp>
      <p:sp>
        <p:nvSpPr>
          <p:cNvPr id="490" name="TextBox 5"/>
          <p:cNvSpPr txBox="1"/>
          <p:nvPr/>
        </p:nvSpPr>
        <p:spPr>
          <a:xfrm>
            <a:off x="4636167" y="2784476"/>
            <a:ext cx="3137155" cy="10153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algn="ctr">
              <a:defRPr sz="1400">
                <a:latin typeface="+mn-lt"/>
                <a:ea typeface="+mn-ea"/>
                <a:cs typeface="+mn-cs"/>
                <a:sym typeface="Source Sans Pro Regular"/>
              </a:defRPr>
            </a:pPr>
            <a:r>
              <a:t>Suspected diseases:</a:t>
            </a:r>
          </a:p>
          <a:p>
            <a:pPr algn="ctr">
              <a:defRPr sz="1400">
                <a:latin typeface="+mn-lt"/>
                <a:ea typeface="+mn-ea"/>
                <a:cs typeface="+mn-cs"/>
                <a:sym typeface="Source Sans Pro Regular"/>
              </a:defRPr>
            </a:pPr>
            <a:r>
              <a:t>Epidemic adenoviral keratoconjunctivitis</a:t>
            </a:r>
          </a:p>
          <a:p>
            <a:pPr algn="ctr">
              <a:defRPr sz="1400">
                <a:latin typeface="+mn-lt"/>
                <a:ea typeface="+mn-ea"/>
                <a:cs typeface="+mn-cs"/>
                <a:sym typeface="Source Sans Pro Regular"/>
              </a:defRPr>
            </a:pPr>
            <a:r>
              <a:t>Hemorrhagic conjunctivitis</a:t>
            </a:r>
          </a:p>
          <a:p>
            <a:pPr algn="ctr">
              <a:defRPr sz="1400">
                <a:latin typeface="+mn-lt"/>
                <a:ea typeface="+mn-ea"/>
                <a:cs typeface="+mn-cs"/>
                <a:sym typeface="Source Sans Pro Regular"/>
              </a:defRPr>
            </a:pPr>
            <a:r>
              <a:t>Ect…</a:t>
            </a:r>
          </a:p>
        </p:txBody>
      </p:sp>
      <p:sp>
        <p:nvSpPr>
          <p:cNvPr id="491" name="TextBox 7"/>
          <p:cNvSpPr txBox="1"/>
          <p:nvPr/>
        </p:nvSpPr>
        <p:spPr>
          <a:xfrm>
            <a:off x="1703388" y="5445125"/>
            <a:ext cx="3048001" cy="1091565"/>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ctr">
              <a:defRPr sz="1400">
                <a:latin typeface="+mn-lt"/>
                <a:ea typeface="+mn-ea"/>
                <a:cs typeface="+mn-cs"/>
                <a:sym typeface="Source Sans Pro Regular"/>
              </a:defRPr>
            </a:pPr>
            <a:r>
              <a:t>Blood</a:t>
            </a:r>
          </a:p>
          <a:p>
            <a:pPr algn="ctr">
              <a:defRPr sz="1200">
                <a:latin typeface="+mn-lt"/>
                <a:ea typeface="+mn-ea"/>
                <a:cs typeface="+mn-cs"/>
                <a:sym typeface="Source Sans Pro Regular"/>
              </a:defRPr>
            </a:pPr>
            <a:r>
              <a:t>Tube ± clot activator</a:t>
            </a:r>
          </a:p>
          <a:p>
            <a:pPr algn="ctr">
              <a:defRPr sz="1200">
                <a:latin typeface="+mn-lt"/>
                <a:ea typeface="+mn-ea"/>
                <a:cs typeface="+mn-cs"/>
                <a:sym typeface="Source Sans Pro Regular"/>
              </a:defRPr>
            </a:pPr>
            <a:r>
              <a:t>± separator gel </a:t>
            </a:r>
          </a:p>
          <a:p>
            <a:pPr algn="ctr">
              <a:defRPr sz="1200">
                <a:latin typeface="+mn-lt"/>
                <a:ea typeface="+mn-ea"/>
                <a:cs typeface="+mn-cs"/>
                <a:sym typeface="Source Sans Pro Regular"/>
              </a:defRPr>
            </a:pPr>
            <a:r>
              <a:t>Transport and store at 2-8°C or</a:t>
            </a:r>
          </a:p>
          <a:p>
            <a:pPr algn="ctr">
              <a:defRPr sz="1200">
                <a:latin typeface="+mn-lt"/>
                <a:ea typeface="+mn-ea"/>
                <a:cs typeface="+mn-cs"/>
                <a:sym typeface="Source Sans Pro Regular"/>
              </a:defRPr>
            </a:pPr>
            <a:r>
              <a:t>ambient temperature &lt;48h</a:t>
            </a:r>
          </a:p>
        </p:txBody>
      </p:sp>
      <p:sp>
        <p:nvSpPr>
          <p:cNvPr id="492" name="TextBox 8"/>
          <p:cNvSpPr txBox="1"/>
          <p:nvPr/>
        </p:nvSpPr>
        <p:spPr>
          <a:xfrm>
            <a:off x="7773988" y="5445128"/>
            <a:ext cx="2608263" cy="7486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ctr">
              <a:defRPr sz="1400">
                <a:latin typeface="+mn-lt"/>
                <a:ea typeface="+mn-ea"/>
                <a:cs typeface="+mn-cs"/>
                <a:sym typeface="Source Sans Pro Regular"/>
              </a:defRPr>
            </a:pPr>
            <a:r>
              <a:t>Upper respiratory</a:t>
            </a:r>
          </a:p>
          <a:p>
            <a:pPr algn="ctr">
              <a:defRPr sz="1400">
                <a:latin typeface="+mn-lt"/>
                <a:ea typeface="+mn-ea"/>
                <a:cs typeface="+mn-cs"/>
                <a:sym typeface="Source Sans Pro Regular"/>
              </a:defRPr>
            </a:pPr>
            <a:r>
              <a:t>tract swab</a:t>
            </a:r>
          </a:p>
          <a:p>
            <a:pPr algn="ctr">
              <a:defRPr sz="1200">
                <a:latin typeface="+mn-lt"/>
                <a:ea typeface="+mn-ea"/>
                <a:cs typeface="+mn-cs"/>
                <a:sym typeface="Source Sans Pro Regular"/>
              </a:defRPr>
            </a:pPr>
            <a:r>
              <a:t>Viral transport medium</a:t>
            </a:r>
          </a:p>
        </p:txBody>
      </p:sp>
      <p:cxnSp>
        <p:nvCxnSpPr>
          <p:cNvPr id="493" name="Straight Connector 12"/>
          <p:cNvCxnSpPr>
            <a:cxnSpLocks/>
            <a:stCxn id="489" idx="2"/>
            <a:endCxn id="490" idx="0"/>
          </p:cNvCxnSpPr>
          <p:nvPr/>
        </p:nvCxnSpPr>
        <p:spPr>
          <a:xfrm>
            <a:off x="6187282" y="1740853"/>
            <a:ext cx="17463" cy="1043623"/>
          </a:xfrm>
          <a:prstGeom prst="straightConnector1">
            <a:avLst/>
          </a:prstGeom>
          <a:ln w="6350">
            <a:solidFill>
              <a:srgbClr val="000000"/>
            </a:solidFill>
            <a:miter/>
          </a:ln>
        </p:spPr>
      </p:cxnSp>
      <p:cxnSp>
        <p:nvCxnSpPr>
          <p:cNvPr id="494" name="Elbow Connector 16"/>
          <p:cNvCxnSpPr>
            <a:cxnSpLocks/>
            <a:stCxn id="490" idx="0"/>
            <a:endCxn id="492" idx="0"/>
          </p:cNvCxnSpPr>
          <p:nvPr/>
        </p:nvCxnSpPr>
        <p:spPr>
          <a:xfrm rot="16200000" flipH="1">
            <a:off x="6311106" y="2678115"/>
            <a:ext cx="2660652" cy="2873375"/>
          </a:xfrm>
          <a:prstGeom prst="bentConnector3">
            <a:avLst>
              <a:gd name="adj1" fmla="val -8592"/>
            </a:avLst>
          </a:prstGeom>
          <a:ln w="6350">
            <a:solidFill>
              <a:srgbClr val="000000"/>
            </a:solidFill>
            <a:miter/>
            <a:tailEnd type="triangle"/>
          </a:ln>
        </p:spPr>
      </p:cxnSp>
      <p:cxnSp>
        <p:nvCxnSpPr>
          <p:cNvPr id="495" name="Elbow Connector 20"/>
          <p:cNvCxnSpPr>
            <a:cxnSpLocks/>
          </p:cNvCxnSpPr>
          <p:nvPr/>
        </p:nvCxnSpPr>
        <p:spPr>
          <a:xfrm rot="10800000" flipV="1">
            <a:off x="2988297" y="2795106"/>
            <a:ext cx="3198194" cy="2644160"/>
          </a:xfrm>
          <a:prstGeom prst="bentConnector3">
            <a:avLst>
              <a:gd name="adj1" fmla="val 99813"/>
            </a:avLst>
          </a:prstGeom>
          <a:ln w="6350">
            <a:solidFill>
              <a:srgbClr val="000000"/>
            </a:solidFill>
            <a:miter/>
            <a:tailEnd type="triangle"/>
          </a:ln>
        </p:spPr>
      </p:cxnSp>
      <p:sp>
        <p:nvSpPr>
          <p:cNvPr id="496" name="TextBox 6"/>
          <p:cNvSpPr txBox="1"/>
          <p:nvPr/>
        </p:nvSpPr>
        <p:spPr>
          <a:xfrm>
            <a:off x="2362199" y="2068515"/>
            <a:ext cx="7650165" cy="329566"/>
          </a:xfrm>
          <a:prstGeom prst="rect">
            <a:avLst/>
          </a:prstGeom>
          <a:solidFill>
            <a:srgbClr val="FFFFFF"/>
          </a:solidFill>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400">
                <a:latin typeface="+mn-lt"/>
                <a:ea typeface="+mn-ea"/>
                <a:cs typeface="+mn-cs"/>
                <a:sym typeface="Source Sans Pro Regular"/>
              </a:defRPr>
            </a:lvl1pPr>
          </a:lstStyle>
          <a:p>
            <a:r>
              <a:t>Clinical presentation, history of the illness, epidemiological context…</a:t>
            </a:r>
          </a:p>
        </p:txBody>
      </p:sp>
      <p:cxnSp>
        <p:nvCxnSpPr>
          <p:cNvPr id="497" name="Straight Connector 27"/>
          <p:cNvCxnSpPr>
            <a:cxnSpLocks/>
            <a:stCxn id="488" idx="2"/>
            <a:endCxn id="489" idx="0"/>
          </p:cNvCxnSpPr>
          <p:nvPr/>
        </p:nvCxnSpPr>
        <p:spPr>
          <a:xfrm>
            <a:off x="6186491" y="585154"/>
            <a:ext cx="791" cy="89533"/>
          </a:xfrm>
          <a:prstGeom prst="straightConnector1">
            <a:avLst/>
          </a:prstGeom>
          <a:ln w="6350">
            <a:solidFill>
              <a:srgbClr val="000000"/>
            </a:solidFill>
            <a:miter/>
          </a:ln>
        </p:spPr>
      </p:cxnSp>
      <p:sp>
        <p:nvSpPr>
          <p:cNvPr id="498" name="TextBox 18"/>
          <p:cNvSpPr txBox="1"/>
          <p:nvPr/>
        </p:nvSpPr>
        <p:spPr>
          <a:xfrm>
            <a:off x="5151437" y="5445126"/>
            <a:ext cx="2106613" cy="5200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ctr">
              <a:defRPr sz="1400">
                <a:latin typeface="+mn-lt"/>
                <a:ea typeface="+mn-ea"/>
                <a:cs typeface="+mn-cs"/>
                <a:sym typeface="Source Sans Pro Regular"/>
              </a:defRPr>
            </a:pPr>
            <a:r>
              <a:t>Conjunctival swab</a:t>
            </a:r>
          </a:p>
          <a:p>
            <a:pPr algn="ctr">
              <a:defRPr sz="1200">
                <a:latin typeface="+mn-lt"/>
                <a:ea typeface="+mn-ea"/>
                <a:cs typeface="+mn-cs"/>
                <a:sym typeface="Source Sans Pro Regular"/>
              </a:defRPr>
            </a:pPr>
            <a:r>
              <a:t>Viral transport medium</a:t>
            </a:r>
          </a:p>
        </p:txBody>
      </p:sp>
      <p:cxnSp>
        <p:nvCxnSpPr>
          <p:cNvPr id="499" name="Elbow Connector 21"/>
          <p:cNvCxnSpPr>
            <a:cxnSpLocks/>
            <a:stCxn id="490" idx="0"/>
            <a:endCxn id="498" idx="0"/>
          </p:cNvCxnSpPr>
          <p:nvPr/>
        </p:nvCxnSpPr>
        <p:spPr>
          <a:xfrm rot="16200000" flipH="1" flipV="1">
            <a:off x="4874420" y="4114800"/>
            <a:ext cx="2660650" cy="1"/>
          </a:xfrm>
          <a:prstGeom prst="bentConnector5">
            <a:avLst>
              <a:gd name="adj1" fmla="val -8592"/>
              <a:gd name="adj2" fmla="val -179717800000"/>
              <a:gd name="adj3" fmla="val 69081"/>
            </a:avLst>
          </a:prstGeom>
          <a:ln w="6350">
            <a:solidFill>
              <a:srgbClr val="000000"/>
            </a:solidFill>
            <a:miter/>
            <a:tailEnd type="triangle"/>
          </a:ln>
        </p:spPr>
      </p:cxn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 name="Google Shape;307;p8"/>
          <p:cNvSpPr txBox="1">
            <a:spLocks noGrp="1"/>
          </p:cNvSpPr>
          <p:nvPr>
            <p:ph type="title"/>
          </p:nvPr>
        </p:nvSpPr>
        <p:spPr>
          <a:xfrm>
            <a:off x="388934" y="635879"/>
            <a:ext cx="3264196" cy="1323139"/>
          </a:xfrm>
          <a:prstGeom prst="rect">
            <a:avLst/>
          </a:prstGeom>
        </p:spPr>
        <p:txBody>
          <a:bodyPr lIns="0" tIns="0" rIns="0" bIns="0"/>
          <a:lstStyle/>
          <a:p>
            <a:r>
              <a:rPr b="1" dirty="0"/>
              <a:t>Introduction</a:t>
            </a:r>
          </a:p>
        </p:txBody>
      </p:sp>
      <p:sp>
        <p:nvSpPr>
          <p:cNvPr id="304" name="Google Shape;308;p8"/>
          <p:cNvSpPr txBox="1">
            <a:spLocks noGrp="1"/>
          </p:cNvSpPr>
          <p:nvPr>
            <p:ph type="body" idx="1"/>
          </p:nvPr>
        </p:nvSpPr>
        <p:spPr>
          <a:xfrm>
            <a:off x="4273551" y="1460407"/>
            <a:ext cx="7529515" cy="3937187"/>
          </a:xfrm>
          <a:prstGeom prst="rect">
            <a:avLst/>
          </a:prstGeom>
        </p:spPr>
        <p:txBody>
          <a:bodyPr lIns="0" tIns="0" rIns="0" bIns="0" anchor="t"/>
          <a:lstStyle/>
          <a:p>
            <a:r>
              <a:rPr dirty="0"/>
              <a:t>This learning resource is part of the Rapid Response Team Advanced Training </a:t>
            </a:r>
            <a:r>
              <a:rPr lang="fr-FR" dirty="0"/>
              <a:t>Package </a:t>
            </a:r>
            <a:r>
              <a:rPr dirty="0"/>
              <a:t>(RRT ATP) especially geared to RRT members.</a:t>
            </a:r>
            <a:endParaRPr lang="en-US" dirty="0"/>
          </a:p>
          <a:p>
            <a:endParaRPr dirty="0"/>
          </a:p>
          <a:p>
            <a:r>
              <a:rPr dirty="0"/>
              <a:t>Based on an all-hazard approach, the </a:t>
            </a:r>
            <a:r>
              <a:rPr dirty="0" err="1"/>
              <a:t>programme</a:t>
            </a:r>
            <a:r>
              <a:rPr dirty="0"/>
              <a:t> aims to provide RRT members with the advanced knowledge, skills, attitudes (KSA) and tools needed to early detect and effectively respond to  a public health event. </a:t>
            </a:r>
          </a:p>
          <a:p>
            <a:endParaRPr dirty="0"/>
          </a:p>
          <a:p>
            <a:r>
              <a:rPr dirty="0"/>
              <a:t>The RRT ATP is a component of the Rapid Response Teams Training</a:t>
            </a:r>
            <a:r>
              <a:rPr lang="fr-FR" dirty="0"/>
              <a:t> Programme.</a:t>
            </a:r>
            <a:endParaRPr dirty="0"/>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02" name="TextBox 3"/>
          <p:cNvSpPr txBox="1"/>
          <p:nvPr/>
        </p:nvSpPr>
        <p:spPr>
          <a:xfrm>
            <a:off x="3943350" y="44451"/>
            <a:ext cx="4337050" cy="342265"/>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500">
                <a:latin typeface="+mn-lt"/>
                <a:ea typeface="+mn-ea"/>
                <a:cs typeface="+mn-cs"/>
                <a:sym typeface="Source Sans Pro Regular"/>
              </a:defRPr>
            </a:lvl1pPr>
          </a:lstStyle>
          <a:p>
            <a:r>
              <a:t>Acute “systemic” syndrome</a:t>
            </a:r>
          </a:p>
        </p:txBody>
      </p:sp>
      <p:sp>
        <p:nvSpPr>
          <p:cNvPr id="503" name="TextBox 4"/>
          <p:cNvSpPr txBox="1"/>
          <p:nvPr/>
        </p:nvSpPr>
        <p:spPr>
          <a:xfrm>
            <a:off x="1865314" y="2565400"/>
            <a:ext cx="2282826" cy="1777365"/>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ctr">
              <a:defRPr sz="1200">
                <a:latin typeface="+mn-lt"/>
                <a:ea typeface="+mn-ea"/>
                <a:cs typeface="+mn-cs"/>
                <a:sym typeface="Source Sans Pro Regular"/>
              </a:defRPr>
            </a:pPr>
            <a:r>
              <a:t>Viruses</a:t>
            </a:r>
          </a:p>
          <a:p>
            <a:pPr algn="ctr">
              <a:defRPr sz="1000">
                <a:latin typeface="+mn-lt"/>
                <a:ea typeface="+mn-ea"/>
                <a:cs typeface="+mn-cs"/>
                <a:sym typeface="Source Sans Pro Regular"/>
              </a:defRPr>
            </a:pPr>
            <a:r>
              <a:t>Viral hemorrhagic fevers</a:t>
            </a:r>
          </a:p>
          <a:p>
            <a:pPr algn="ctr">
              <a:defRPr sz="1000">
                <a:latin typeface="+mn-lt"/>
                <a:ea typeface="+mn-ea"/>
                <a:cs typeface="+mn-cs"/>
                <a:sym typeface="Source Sans Pro Regular"/>
              </a:defRPr>
            </a:pPr>
            <a:r>
              <a:t>Chikungunya</a:t>
            </a:r>
          </a:p>
          <a:p>
            <a:pPr algn="ctr">
              <a:defRPr sz="1000">
                <a:latin typeface="+mn-lt"/>
                <a:ea typeface="+mn-ea"/>
                <a:cs typeface="+mn-cs"/>
                <a:sym typeface="Source Sans Pro Regular"/>
              </a:defRPr>
            </a:pPr>
            <a:r>
              <a:t>ONNV</a:t>
            </a:r>
          </a:p>
          <a:p>
            <a:pPr algn="ctr">
              <a:defRPr sz="1000">
                <a:latin typeface="+mn-lt"/>
                <a:ea typeface="+mn-ea"/>
                <a:cs typeface="+mn-cs"/>
                <a:sym typeface="Source Sans Pro Regular"/>
              </a:defRPr>
            </a:pPr>
            <a:r>
              <a:t>Zika virus</a:t>
            </a:r>
          </a:p>
          <a:p>
            <a:pPr algn="ctr">
              <a:defRPr sz="1000">
                <a:latin typeface="+mn-lt"/>
                <a:ea typeface="+mn-ea"/>
                <a:cs typeface="+mn-cs"/>
                <a:sym typeface="Source Sans Pro Regular"/>
              </a:defRPr>
            </a:pPr>
            <a:r>
              <a:t>Hantavirus</a:t>
            </a:r>
          </a:p>
          <a:p>
            <a:pPr algn="ctr">
              <a:defRPr sz="1000">
                <a:latin typeface="+mn-lt"/>
                <a:ea typeface="+mn-ea"/>
                <a:cs typeface="+mn-cs"/>
                <a:sym typeface="Source Sans Pro Regular"/>
              </a:defRPr>
            </a:pPr>
            <a:r>
              <a:t>West Nile virus</a:t>
            </a:r>
          </a:p>
          <a:p>
            <a:pPr algn="ctr">
              <a:defRPr sz="1000">
                <a:latin typeface="+mn-lt"/>
                <a:ea typeface="+mn-ea"/>
                <a:cs typeface="+mn-cs"/>
                <a:sym typeface="Source Sans Pro Regular"/>
              </a:defRPr>
            </a:pPr>
            <a:r>
              <a:t>Typhus </a:t>
            </a:r>
          </a:p>
          <a:p>
            <a:pPr algn="ctr">
              <a:defRPr sz="1000">
                <a:latin typeface="+mn-lt"/>
                <a:ea typeface="+mn-ea"/>
                <a:cs typeface="+mn-cs"/>
                <a:sym typeface="Source Sans Pro Regular"/>
              </a:defRPr>
            </a:pPr>
            <a:r>
              <a:t>SRAS</a:t>
            </a:r>
          </a:p>
          <a:p>
            <a:pPr algn="ctr">
              <a:defRPr sz="1000">
                <a:latin typeface="+mn-lt"/>
                <a:ea typeface="+mn-ea"/>
                <a:cs typeface="+mn-cs"/>
                <a:sym typeface="Source Sans Pro Regular"/>
              </a:defRPr>
            </a:pPr>
            <a:r>
              <a:t>Etc.</a:t>
            </a:r>
          </a:p>
        </p:txBody>
      </p:sp>
      <p:sp>
        <p:nvSpPr>
          <p:cNvPr id="504" name="TextBox 5"/>
          <p:cNvSpPr txBox="1"/>
          <p:nvPr/>
        </p:nvSpPr>
        <p:spPr>
          <a:xfrm>
            <a:off x="4676778" y="2565400"/>
            <a:ext cx="2868614" cy="1777365"/>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ctr">
              <a:defRPr sz="1200">
                <a:latin typeface="+mn-lt"/>
                <a:ea typeface="+mn-ea"/>
                <a:cs typeface="+mn-cs"/>
                <a:sym typeface="Source Sans Pro Regular"/>
              </a:defRPr>
            </a:pPr>
            <a:r>
              <a:t>Bacteria*</a:t>
            </a:r>
          </a:p>
          <a:p>
            <a:pPr algn="ctr">
              <a:defRPr sz="1000">
                <a:latin typeface="+mn-lt"/>
                <a:ea typeface="+mn-ea"/>
                <a:cs typeface="+mn-cs"/>
                <a:sym typeface="Source Sans Pro Regular"/>
              </a:defRPr>
            </a:pPr>
            <a:r>
              <a:t>Coxiella</a:t>
            </a:r>
          </a:p>
          <a:p>
            <a:pPr algn="ctr">
              <a:defRPr sz="1000">
                <a:latin typeface="+mn-lt"/>
                <a:ea typeface="+mn-ea"/>
                <a:cs typeface="+mn-cs"/>
                <a:sym typeface="Source Sans Pro Regular"/>
              </a:defRPr>
            </a:pPr>
            <a:r>
              <a:t>Brucellosis</a:t>
            </a:r>
          </a:p>
          <a:p>
            <a:pPr algn="ctr">
              <a:defRPr sz="1000">
                <a:latin typeface="+mn-lt"/>
                <a:ea typeface="+mn-ea"/>
                <a:cs typeface="+mn-cs"/>
                <a:sym typeface="Source Sans Pro Regular"/>
              </a:defRPr>
            </a:pPr>
            <a:r>
              <a:t>Leptospirosis</a:t>
            </a:r>
          </a:p>
          <a:p>
            <a:pPr algn="ctr">
              <a:defRPr sz="1000">
                <a:latin typeface="+mn-lt"/>
                <a:ea typeface="+mn-ea"/>
                <a:cs typeface="+mn-cs"/>
                <a:sym typeface="Source Sans Pro Regular"/>
              </a:defRPr>
            </a:pPr>
            <a:r>
              <a:t>Rickettsiosis</a:t>
            </a:r>
          </a:p>
          <a:p>
            <a:pPr algn="ctr">
              <a:defRPr sz="1000">
                <a:latin typeface="+mn-lt"/>
                <a:ea typeface="+mn-ea"/>
                <a:cs typeface="+mn-cs"/>
                <a:sym typeface="Source Sans Pro Regular"/>
              </a:defRPr>
            </a:pPr>
            <a:r>
              <a:t>Salmonellosis and typhoid fever</a:t>
            </a:r>
          </a:p>
          <a:p>
            <a:pPr algn="ctr">
              <a:defRPr sz="1000">
                <a:latin typeface="+mn-lt"/>
                <a:ea typeface="+mn-ea"/>
                <a:cs typeface="+mn-cs"/>
                <a:sym typeface="Source Sans Pro Regular"/>
              </a:defRPr>
            </a:pPr>
            <a:r>
              <a:t>Plague</a:t>
            </a:r>
          </a:p>
          <a:p>
            <a:pPr algn="ctr">
              <a:defRPr sz="1000">
                <a:latin typeface="+mn-lt"/>
                <a:ea typeface="+mn-ea"/>
                <a:cs typeface="+mn-cs"/>
                <a:sym typeface="Source Sans Pro Regular"/>
              </a:defRPr>
            </a:pPr>
            <a:r>
              <a:t>Anthrax </a:t>
            </a:r>
          </a:p>
          <a:p>
            <a:pPr algn="ctr">
              <a:defRPr sz="1000">
                <a:latin typeface="+mn-lt"/>
                <a:ea typeface="+mn-ea"/>
                <a:cs typeface="+mn-cs"/>
                <a:sym typeface="Source Sans Pro Regular"/>
              </a:defRPr>
            </a:pPr>
            <a:r>
              <a:t>Borreliosis</a:t>
            </a:r>
          </a:p>
          <a:p>
            <a:pPr algn="ctr">
              <a:defRPr sz="1000">
                <a:latin typeface="+mn-lt"/>
                <a:ea typeface="+mn-ea"/>
                <a:cs typeface="+mn-cs"/>
                <a:sym typeface="Source Sans Pro Regular"/>
              </a:defRPr>
            </a:pPr>
            <a:r>
              <a:t>Etc.</a:t>
            </a:r>
          </a:p>
        </p:txBody>
      </p:sp>
      <p:sp>
        <p:nvSpPr>
          <p:cNvPr id="505" name="TextBox 6"/>
          <p:cNvSpPr txBox="1"/>
          <p:nvPr/>
        </p:nvSpPr>
        <p:spPr>
          <a:xfrm>
            <a:off x="8301039" y="2987676"/>
            <a:ext cx="1946276" cy="9518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ctr">
              <a:defRPr sz="1200">
                <a:latin typeface="+mn-lt"/>
                <a:ea typeface="+mn-ea"/>
                <a:cs typeface="+mn-cs"/>
                <a:sym typeface="Source Sans Pro Regular"/>
              </a:defRPr>
            </a:pPr>
            <a:r>
              <a:t>Protozoa* </a:t>
            </a:r>
          </a:p>
          <a:p>
            <a:pPr algn="ctr">
              <a:defRPr sz="1000">
                <a:latin typeface="+mn-lt"/>
                <a:ea typeface="+mn-ea"/>
                <a:cs typeface="+mn-cs"/>
                <a:sym typeface="Source Sans Pro Regular"/>
              </a:defRPr>
            </a:pPr>
            <a:r>
              <a:t>Trypanosoma brucei</a:t>
            </a:r>
          </a:p>
          <a:p>
            <a:pPr algn="ctr">
              <a:defRPr sz="1000">
                <a:latin typeface="+mn-lt"/>
                <a:ea typeface="+mn-ea"/>
                <a:cs typeface="+mn-cs"/>
                <a:sym typeface="Source Sans Pro Regular"/>
              </a:defRPr>
            </a:pPr>
            <a:r>
              <a:t>Malaria</a:t>
            </a:r>
          </a:p>
          <a:p>
            <a:pPr algn="ctr">
              <a:defRPr sz="1000">
                <a:latin typeface="+mn-lt"/>
                <a:ea typeface="+mn-ea"/>
                <a:cs typeface="+mn-cs"/>
                <a:sym typeface="Source Sans Pro Regular"/>
              </a:defRPr>
            </a:pPr>
            <a:r>
              <a:t>Leishmaniosis</a:t>
            </a:r>
          </a:p>
          <a:p>
            <a:pPr algn="ctr">
              <a:defRPr sz="1000">
                <a:latin typeface="+mn-lt"/>
                <a:ea typeface="+mn-ea"/>
                <a:cs typeface="+mn-cs"/>
                <a:sym typeface="Source Sans Pro Regular"/>
              </a:defRPr>
            </a:pPr>
            <a:r>
              <a:t>Etc.</a:t>
            </a:r>
          </a:p>
        </p:txBody>
      </p:sp>
      <p:sp>
        <p:nvSpPr>
          <p:cNvPr id="506" name="TextBox 1"/>
          <p:cNvSpPr txBox="1"/>
          <p:nvPr/>
        </p:nvSpPr>
        <p:spPr>
          <a:xfrm>
            <a:off x="1774824" y="476251"/>
            <a:ext cx="8672515" cy="16249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ctr">
              <a:defRPr sz="1200">
                <a:latin typeface="+mn-lt"/>
                <a:ea typeface="+mn-ea"/>
                <a:cs typeface="+mn-cs"/>
                <a:sym typeface="Source Sans Pro Regular"/>
              </a:defRPr>
            </a:pPr>
            <a:r>
              <a:t>Acute febrile illness characterized by symptoms from several body systems, with three or more of the following:</a:t>
            </a:r>
          </a:p>
          <a:p>
            <a:pPr algn="ctr">
              <a:defRPr sz="1200">
                <a:latin typeface="+mn-lt"/>
                <a:ea typeface="+mn-ea"/>
                <a:cs typeface="+mn-cs"/>
                <a:sym typeface="Source Sans Pro Regular"/>
              </a:defRPr>
            </a:pPr>
            <a:endParaRPr/>
          </a:p>
          <a:p>
            <a:pPr algn="ctr">
              <a:defRPr sz="1200">
                <a:latin typeface="+mn-lt"/>
                <a:ea typeface="+mn-ea"/>
                <a:cs typeface="+mn-cs"/>
                <a:sym typeface="Source Sans Pro Regular"/>
              </a:defRPr>
            </a:pPr>
            <a:endParaRPr/>
          </a:p>
          <a:p>
            <a:pPr algn="ctr">
              <a:defRPr sz="1200">
                <a:latin typeface="+mn-lt"/>
                <a:ea typeface="+mn-ea"/>
                <a:cs typeface="+mn-cs"/>
                <a:sym typeface="Source Sans Pro Regular"/>
              </a:defRPr>
            </a:pPr>
            <a:endParaRPr/>
          </a:p>
          <a:p>
            <a:pPr algn="ctr">
              <a:defRPr sz="1200">
                <a:latin typeface="+mn-lt"/>
                <a:ea typeface="+mn-ea"/>
                <a:cs typeface="+mn-cs"/>
                <a:sym typeface="Source Sans Pro Regular"/>
              </a:defRPr>
            </a:pPr>
            <a:endParaRPr/>
          </a:p>
          <a:p>
            <a:pPr algn="ctr">
              <a:defRPr sz="1200">
                <a:latin typeface="+mn-lt"/>
                <a:ea typeface="+mn-ea"/>
                <a:cs typeface="+mn-cs"/>
                <a:sym typeface="Source Sans Pro Regular"/>
              </a:defRPr>
            </a:pPr>
            <a:endParaRPr/>
          </a:p>
          <a:p>
            <a:pPr algn="ctr">
              <a:defRPr sz="1200">
                <a:latin typeface="+mn-lt"/>
                <a:ea typeface="+mn-ea"/>
                <a:cs typeface="+mn-cs"/>
                <a:sym typeface="Source Sans Pro Regular"/>
              </a:defRPr>
            </a:pPr>
            <a:r>
              <a:t>AND</a:t>
            </a:r>
          </a:p>
          <a:p>
            <a:pPr algn="ctr">
              <a:defRPr sz="1200">
                <a:latin typeface="+mn-lt"/>
                <a:ea typeface="+mn-ea"/>
                <a:cs typeface="+mn-cs"/>
                <a:sym typeface="Source Sans Pro Regular"/>
              </a:defRPr>
            </a:pPr>
            <a:r>
              <a:t>absence of predisposing factors</a:t>
            </a:r>
          </a:p>
        </p:txBody>
      </p:sp>
      <p:sp>
        <p:nvSpPr>
          <p:cNvPr id="507" name="TextBox 9"/>
          <p:cNvSpPr txBox="1"/>
          <p:nvPr/>
        </p:nvSpPr>
        <p:spPr>
          <a:xfrm>
            <a:off x="1679576" y="5300664"/>
            <a:ext cx="1001714" cy="3295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400">
                <a:latin typeface="+mn-lt"/>
                <a:ea typeface="+mn-ea"/>
                <a:cs typeface="+mn-cs"/>
                <a:sym typeface="Source Sans Pro Regular"/>
              </a:defRPr>
            </a:lvl1pPr>
          </a:lstStyle>
          <a:p>
            <a:r>
              <a:t>Stool</a:t>
            </a:r>
          </a:p>
        </p:txBody>
      </p:sp>
      <p:sp>
        <p:nvSpPr>
          <p:cNvPr id="508" name="TextBox 12"/>
          <p:cNvSpPr txBox="1"/>
          <p:nvPr/>
        </p:nvSpPr>
        <p:spPr>
          <a:xfrm>
            <a:off x="5554662" y="5310189"/>
            <a:ext cx="1114427" cy="3295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400">
                <a:latin typeface="+mn-lt"/>
                <a:ea typeface="+mn-ea"/>
                <a:cs typeface="+mn-cs"/>
                <a:sym typeface="Source Sans Pro Regular"/>
              </a:defRPr>
            </a:lvl1pPr>
          </a:lstStyle>
          <a:p>
            <a:r>
              <a:t>Urine </a:t>
            </a:r>
          </a:p>
        </p:txBody>
      </p:sp>
      <p:sp>
        <p:nvSpPr>
          <p:cNvPr id="509" name="TextBox 13"/>
          <p:cNvSpPr txBox="1"/>
          <p:nvPr/>
        </p:nvSpPr>
        <p:spPr>
          <a:xfrm>
            <a:off x="6959602" y="5229228"/>
            <a:ext cx="1611314" cy="5581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ctr">
              <a:defRPr sz="1400">
                <a:latin typeface="+mn-lt"/>
                <a:ea typeface="+mn-ea"/>
                <a:cs typeface="+mn-cs"/>
                <a:sym typeface="Source Sans Pro Regular"/>
              </a:defRPr>
            </a:pPr>
            <a:r>
              <a:t>Cutaneous</a:t>
            </a:r>
          </a:p>
          <a:p>
            <a:pPr algn="ctr">
              <a:defRPr sz="1400">
                <a:latin typeface="+mn-lt"/>
                <a:ea typeface="+mn-ea"/>
                <a:cs typeface="+mn-cs"/>
                <a:sym typeface="Source Sans Pro Regular"/>
              </a:defRPr>
            </a:pPr>
            <a:r>
              <a:t>specimen</a:t>
            </a:r>
          </a:p>
        </p:txBody>
      </p:sp>
      <p:sp>
        <p:nvSpPr>
          <p:cNvPr id="510" name="TextBox 14"/>
          <p:cNvSpPr txBox="1"/>
          <p:nvPr/>
        </p:nvSpPr>
        <p:spPr>
          <a:xfrm>
            <a:off x="3360739" y="5299076"/>
            <a:ext cx="1411289" cy="3295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400">
                <a:latin typeface="+mn-lt"/>
                <a:ea typeface="+mn-ea"/>
                <a:cs typeface="+mn-cs"/>
                <a:sym typeface="Source Sans Pro Regular"/>
              </a:defRPr>
            </a:lvl1pPr>
          </a:lstStyle>
          <a:p>
            <a:r>
              <a:t>Blood</a:t>
            </a:r>
          </a:p>
        </p:txBody>
      </p:sp>
      <p:sp>
        <p:nvSpPr>
          <p:cNvPr id="511" name="TextBox 15"/>
          <p:cNvSpPr txBox="1"/>
          <p:nvPr/>
        </p:nvSpPr>
        <p:spPr>
          <a:xfrm>
            <a:off x="8831264" y="5229228"/>
            <a:ext cx="1671637" cy="5581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ctr">
              <a:defRPr sz="1400">
                <a:latin typeface="+mn-lt"/>
                <a:ea typeface="+mn-ea"/>
                <a:cs typeface="+mn-cs"/>
                <a:sym typeface="Source Sans Pro Regular"/>
              </a:defRPr>
            </a:pPr>
            <a:r>
              <a:t>Respiratory</a:t>
            </a:r>
          </a:p>
          <a:p>
            <a:pPr algn="ctr">
              <a:defRPr sz="1400">
                <a:latin typeface="+mn-lt"/>
                <a:ea typeface="+mn-ea"/>
                <a:cs typeface="+mn-cs"/>
                <a:sym typeface="Source Sans Pro Regular"/>
              </a:defRPr>
            </a:pPr>
            <a:r>
              <a:t>specimen</a:t>
            </a:r>
          </a:p>
        </p:txBody>
      </p:sp>
      <p:sp>
        <p:nvSpPr>
          <p:cNvPr id="512" name="TextBox 16"/>
          <p:cNvSpPr txBox="1"/>
          <p:nvPr/>
        </p:nvSpPr>
        <p:spPr>
          <a:xfrm>
            <a:off x="2308225" y="4581528"/>
            <a:ext cx="7618415" cy="329566"/>
          </a:xfrm>
          <a:prstGeom prst="rect">
            <a:avLst/>
          </a:prstGeom>
          <a:solidFill>
            <a:srgbClr val="FFFFFF"/>
          </a:solidFill>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400">
                <a:latin typeface="+mn-lt"/>
                <a:ea typeface="+mn-ea"/>
                <a:cs typeface="+mn-cs"/>
                <a:sym typeface="Source Sans Pro Regular"/>
              </a:defRPr>
            </a:lvl1pPr>
          </a:lstStyle>
          <a:p>
            <a:r>
              <a:t>Clinical presentation, history of the illness, epidemiological context, vaccination status…</a:t>
            </a:r>
          </a:p>
        </p:txBody>
      </p:sp>
      <p:sp>
        <p:nvSpPr>
          <p:cNvPr id="513" name="TextBox 17"/>
          <p:cNvSpPr txBox="1"/>
          <p:nvPr/>
        </p:nvSpPr>
        <p:spPr>
          <a:xfrm>
            <a:off x="2786063" y="6561138"/>
            <a:ext cx="6764338" cy="266066"/>
          </a:xfrm>
          <a:prstGeom prst="rect">
            <a:avLst/>
          </a:prstGeom>
          <a:solidFill>
            <a:srgbClr val="D9D9D9"/>
          </a:solidFill>
          <a:ln>
            <a:solidFill>
              <a:srgbClr val="000000"/>
            </a:solidFill>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000">
                <a:latin typeface="+mn-lt"/>
                <a:ea typeface="+mn-ea"/>
                <a:cs typeface="+mn-cs"/>
                <a:sym typeface="Source Sans Pro Regular"/>
              </a:defRPr>
            </a:lvl1pPr>
          </a:lstStyle>
          <a:p>
            <a:r>
              <a:t>*Collection should be done before any antibiotic/antiparasitic treatment</a:t>
            </a:r>
          </a:p>
        </p:txBody>
      </p:sp>
      <p:cxnSp>
        <p:nvCxnSpPr>
          <p:cNvPr id="514" name="Straight Connector 19"/>
          <p:cNvCxnSpPr>
            <a:stCxn id="502" idx="0"/>
            <a:endCxn id="506" idx="0"/>
          </p:cNvCxnSpPr>
          <p:nvPr/>
        </p:nvCxnSpPr>
        <p:spPr>
          <a:xfrm flipH="1">
            <a:off x="6111081" y="215583"/>
            <a:ext cx="794" cy="1073151"/>
          </a:xfrm>
          <a:prstGeom prst="straightConnector1">
            <a:avLst/>
          </a:prstGeom>
          <a:ln w="6350">
            <a:solidFill>
              <a:srgbClr val="000000"/>
            </a:solidFill>
            <a:miter/>
          </a:ln>
        </p:spPr>
      </p:cxnSp>
      <p:cxnSp>
        <p:nvCxnSpPr>
          <p:cNvPr id="515" name="Elbow Connector 34"/>
          <p:cNvCxnSpPr>
            <a:stCxn id="506" idx="0"/>
            <a:endCxn id="505" idx="0"/>
          </p:cNvCxnSpPr>
          <p:nvPr/>
        </p:nvCxnSpPr>
        <p:spPr>
          <a:xfrm rot="16200000" flipH="1">
            <a:off x="6597650" y="793750"/>
            <a:ext cx="2184400" cy="3162300"/>
          </a:xfrm>
          <a:prstGeom prst="bentConnector3">
            <a:avLst>
              <a:gd name="adj1" fmla="val 56395"/>
            </a:avLst>
          </a:prstGeom>
          <a:ln w="6350">
            <a:solidFill>
              <a:srgbClr val="000000"/>
            </a:solidFill>
            <a:miter/>
            <a:tailEnd type="triangle"/>
          </a:ln>
        </p:spPr>
      </p:cxnSp>
      <p:cxnSp>
        <p:nvCxnSpPr>
          <p:cNvPr id="516" name="Straight Connector 36"/>
          <p:cNvCxnSpPr>
            <a:stCxn id="506" idx="0"/>
            <a:endCxn id="504" idx="0"/>
          </p:cNvCxnSpPr>
          <p:nvPr/>
        </p:nvCxnSpPr>
        <p:spPr>
          <a:xfrm>
            <a:off x="6111081" y="1288733"/>
            <a:ext cx="4" cy="2165350"/>
          </a:xfrm>
          <a:prstGeom prst="straightConnector1">
            <a:avLst/>
          </a:prstGeom>
          <a:ln w="6350">
            <a:solidFill>
              <a:srgbClr val="000000"/>
            </a:solidFill>
            <a:miter/>
          </a:ln>
        </p:spPr>
      </p:cxnSp>
      <p:cxnSp>
        <p:nvCxnSpPr>
          <p:cNvPr id="517" name="Elbow Connector 38"/>
          <p:cNvCxnSpPr>
            <a:stCxn id="506" idx="0"/>
            <a:endCxn id="503" idx="0"/>
          </p:cNvCxnSpPr>
          <p:nvPr/>
        </p:nvCxnSpPr>
        <p:spPr>
          <a:xfrm flipH="1">
            <a:off x="3009900" y="1282700"/>
            <a:ext cx="3098800" cy="2171700"/>
          </a:xfrm>
          <a:prstGeom prst="bentConnector4">
            <a:avLst>
              <a:gd name="adj1" fmla="val -148360"/>
              <a:gd name="adj2" fmla="val 47368"/>
            </a:avLst>
          </a:prstGeom>
          <a:ln w="6350">
            <a:solidFill>
              <a:srgbClr val="000000"/>
            </a:solidFill>
            <a:miter/>
            <a:tailEnd type="triangle"/>
          </a:ln>
        </p:spPr>
      </p:cxnSp>
      <p:cxnSp>
        <p:nvCxnSpPr>
          <p:cNvPr id="518" name="Elbow Connector 41"/>
          <p:cNvCxnSpPr>
            <a:stCxn id="503" idx="0"/>
            <a:endCxn id="512" idx="0"/>
          </p:cNvCxnSpPr>
          <p:nvPr/>
        </p:nvCxnSpPr>
        <p:spPr>
          <a:xfrm>
            <a:off x="3009900" y="3454400"/>
            <a:ext cx="3111500" cy="1295400"/>
          </a:xfrm>
          <a:prstGeom prst="bentConnector5">
            <a:avLst>
              <a:gd name="adj1" fmla="val 49795"/>
              <a:gd name="adj2" fmla="val 77450"/>
              <a:gd name="adj3" fmla="val 230612"/>
            </a:avLst>
          </a:prstGeom>
          <a:ln w="6350">
            <a:solidFill>
              <a:srgbClr val="000000"/>
            </a:solidFill>
            <a:miter/>
            <a:tailEnd type="triangle"/>
          </a:ln>
        </p:spPr>
      </p:cxnSp>
      <p:cxnSp>
        <p:nvCxnSpPr>
          <p:cNvPr id="519" name="Elbow Connector 45"/>
          <p:cNvCxnSpPr>
            <a:stCxn id="504" idx="0"/>
            <a:endCxn id="512" idx="0"/>
          </p:cNvCxnSpPr>
          <p:nvPr/>
        </p:nvCxnSpPr>
        <p:spPr>
          <a:xfrm>
            <a:off x="6108700" y="3454400"/>
            <a:ext cx="12700" cy="1295400"/>
          </a:xfrm>
          <a:prstGeom prst="bentConnector5">
            <a:avLst>
              <a:gd name="adj1" fmla="val 13400000"/>
              <a:gd name="adj2" fmla="val 77450"/>
              <a:gd name="adj3" fmla="val -32000000"/>
            </a:avLst>
          </a:prstGeom>
          <a:ln w="6350">
            <a:solidFill>
              <a:srgbClr val="000000"/>
            </a:solidFill>
            <a:miter/>
            <a:tailEnd type="triangle"/>
          </a:ln>
        </p:spPr>
      </p:cxnSp>
      <p:cxnSp>
        <p:nvCxnSpPr>
          <p:cNvPr id="520" name="Elbow Connector 47"/>
          <p:cNvCxnSpPr>
            <a:stCxn id="505" idx="0"/>
            <a:endCxn id="512" idx="0"/>
          </p:cNvCxnSpPr>
          <p:nvPr/>
        </p:nvCxnSpPr>
        <p:spPr>
          <a:xfrm rot="5400000">
            <a:off x="7054850" y="2533650"/>
            <a:ext cx="1282700" cy="3149600"/>
          </a:xfrm>
          <a:prstGeom prst="bentConnector3">
            <a:avLst>
              <a:gd name="adj1" fmla="val 61386"/>
            </a:avLst>
          </a:prstGeom>
          <a:ln w="6350">
            <a:solidFill>
              <a:srgbClr val="000000"/>
            </a:solidFill>
            <a:miter/>
            <a:tailEnd type="triangle"/>
          </a:ln>
        </p:spPr>
      </p:cxnSp>
      <p:cxnSp>
        <p:nvCxnSpPr>
          <p:cNvPr id="521" name="Elbow Connector 49"/>
          <p:cNvCxnSpPr>
            <a:stCxn id="512" idx="0"/>
            <a:endCxn id="507" idx="0"/>
          </p:cNvCxnSpPr>
          <p:nvPr/>
        </p:nvCxnSpPr>
        <p:spPr>
          <a:xfrm flipH="1">
            <a:off x="2184400" y="4749800"/>
            <a:ext cx="3937000" cy="711200"/>
          </a:xfrm>
          <a:prstGeom prst="bentConnector5">
            <a:avLst>
              <a:gd name="adj1" fmla="val -103225"/>
              <a:gd name="adj2" fmla="val 48214"/>
              <a:gd name="adj3" fmla="val 50000"/>
            </a:avLst>
          </a:prstGeom>
          <a:ln w="6350">
            <a:solidFill>
              <a:srgbClr val="000000"/>
            </a:solidFill>
            <a:miter/>
            <a:tailEnd type="triangle"/>
          </a:ln>
        </p:spPr>
      </p:cxnSp>
      <p:cxnSp>
        <p:nvCxnSpPr>
          <p:cNvPr id="522" name="Elbow Connector 53"/>
          <p:cNvCxnSpPr>
            <a:stCxn id="512" idx="0"/>
            <a:endCxn id="510" idx="0"/>
          </p:cNvCxnSpPr>
          <p:nvPr/>
        </p:nvCxnSpPr>
        <p:spPr>
          <a:xfrm flipH="1">
            <a:off x="4064000" y="4749800"/>
            <a:ext cx="2057400" cy="711200"/>
          </a:xfrm>
          <a:prstGeom prst="bentConnector5">
            <a:avLst>
              <a:gd name="adj1" fmla="val -197530"/>
              <a:gd name="adj2" fmla="val 48214"/>
              <a:gd name="adj3" fmla="val 50000"/>
            </a:avLst>
          </a:prstGeom>
          <a:ln w="6350">
            <a:solidFill>
              <a:srgbClr val="000000"/>
            </a:solidFill>
            <a:miter/>
            <a:tailEnd type="triangle"/>
          </a:ln>
        </p:spPr>
      </p:cxnSp>
      <p:cxnSp>
        <p:nvCxnSpPr>
          <p:cNvPr id="523" name="Elbow Connector 55"/>
          <p:cNvCxnSpPr>
            <a:stCxn id="512" idx="0"/>
            <a:endCxn id="508" idx="0"/>
          </p:cNvCxnSpPr>
          <p:nvPr/>
        </p:nvCxnSpPr>
        <p:spPr>
          <a:xfrm flipH="1">
            <a:off x="6108700" y="4749800"/>
            <a:ext cx="12700" cy="723900"/>
          </a:xfrm>
          <a:prstGeom prst="bentConnector5">
            <a:avLst>
              <a:gd name="adj1" fmla="val 32100000"/>
              <a:gd name="adj2" fmla="val 49122"/>
              <a:gd name="adj3" fmla="val -6400000"/>
            </a:avLst>
          </a:prstGeom>
          <a:ln w="6350">
            <a:solidFill>
              <a:srgbClr val="000000"/>
            </a:solidFill>
            <a:miter/>
            <a:tailEnd type="triangle"/>
          </a:ln>
        </p:spPr>
      </p:cxnSp>
      <p:cxnSp>
        <p:nvCxnSpPr>
          <p:cNvPr id="524" name="Elbow Connector 57"/>
          <p:cNvCxnSpPr>
            <a:stCxn id="512" idx="0"/>
            <a:endCxn id="509" idx="0"/>
          </p:cNvCxnSpPr>
          <p:nvPr/>
        </p:nvCxnSpPr>
        <p:spPr>
          <a:xfrm rot="16200000" flipH="1">
            <a:off x="6559550" y="4311650"/>
            <a:ext cx="762000" cy="1638300"/>
          </a:xfrm>
          <a:prstGeom prst="bentConnector5">
            <a:avLst>
              <a:gd name="adj1" fmla="val 54999"/>
              <a:gd name="adj2" fmla="val 50387"/>
              <a:gd name="adj3" fmla="val 28333"/>
            </a:avLst>
          </a:prstGeom>
          <a:ln w="6350">
            <a:solidFill>
              <a:srgbClr val="000000"/>
            </a:solidFill>
            <a:miter/>
            <a:tailEnd type="triangle"/>
          </a:ln>
        </p:spPr>
      </p:cxnSp>
      <p:cxnSp>
        <p:nvCxnSpPr>
          <p:cNvPr id="525" name="Elbow Connector 60"/>
          <p:cNvCxnSpPr>
            <a:stCxn id="512" idx="0"/>
            <a:endCxn id="511" idx="0"/>
          </p:cNvCxnSpPr>
          <p:nvPr/>
        </p:nvCxnSpPr>
        <p:spPr>
          <a:xfrm>
            <a:off x="6121400" y="4749800"/>
            <a:ext cx="3543300" cy="762000"/>
          </a:xfrm>
          <a:prstGeom prst="bentConnector5">
            <a:avLst>
              <a:gd name="adj1" fmla="val -115053"/>
              <a:gd name="adj2" fmla="val 41666"/>
              <a:gd name="adj3" fmla="val 49820"/>
            </a:avLst>
          </a:prstGeom>
          <a:ln w="6350">
            <a:solidFill>
              <a:srgbClr val="000000"/>
            </a:solidFill>
            <a:miter/>
            <a:tailEnd type="triangle"/>
          </a:ln>
        </p:spPr>
      </p:cxnSp>
      <p:sp>
        <p:nvSpPr>
          <p:cNvPr id="526" name="TextBox 61"/>
          <p:cNvSpPr txBox="1"/>
          <p:nvPr/>
        </p:nvSpPr>
        <p:spPr>
          <a:xfrm>
            <a:off x="1774826" y="5805489"/>
            <a:ext cx="8497890" cy="6724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ctr">
              <a:defRPr sz="1200">
                <a:latin typeface="+mn-lt"/>
                <a:ea typeface="+mn-ea"/>
                <a:cs typeface="+mn-cs"/>
                <a:sym typeface="Source Sans Pro Regular"/>
              </a:defRPr>
            </a:pPr>
            <a:r>
              <a:t>Collection process, container, transport medium, temperature during storage and transport, </a:t>
            </a:r>
          </a:p>
          <a:p>
            <a:pPr algn="ctr">
              <a:defRPr sz="1200">
                <a:latin typeface="+mn-lt"/>
                <a:ea typeface="+mn-ea"/>
                <a:cs typeface="+mn-cs"/>
                <a:sym typeface="Source Sans Pro Regular"/>
              </a:defRPr>
            </a:pPr>
            <a:r>
              <a:t>delay before analysis, etc. may vary according to the suspected pathogen and tests performed</a:t>
            </a:r>
          </a:p>
          <a:p>
            <a:pPr algn="ctr">
              <a:defRPr sz="1200">
                <a:latin typeface="+mn-lt"/>
                <a:ea typeface="+mn-ea"/>
                <a:cs typeface="+mn-cs"/>
                <a:sym typeface="Source Sans Pro Regular"/>
              </a:defRPr>
            </a:pPr>
            <a:r>
              <a:t>The laboratory is able to provide you with those information</a:t>
            </a:r>
          </a:p>
        </p:txBody>
      </p:sp>
      <p:graphicFrame>
        <p:nvGraphicFramePr>
          <p:cNvPr id="527" name="Table 2"/>
          <p:cNvGraphicFramePr/>
          <p:nvPr/>
        </p:nvGraphicFramePr>
        <p:xfrm>
          <a:off x="4224337" y="766765"/>
          <a:ext cx="4032250" cy="1006475"/>
        </p:xfrm>
        <a:graphic>
          <a:graphicData uri="http://schemas.openxmlformats.org/drawingml/2006/table">
            <a:tbl>
              <a:tblPr>
                <a:tableStyleId>{4C3C2611-4C71-4FC5-86AE-919BDF0F9419}</a:tableStyleId>
              </a:tblPr>
              <a:tblGrid>
                <a:gridCol w="2016125">
                  <a:extLst>
                    <a:ext uri="{9D8B030D-6E8A-4147-A177-3AD203B41FA5}">
                      <a16:colId xmlns:a16="http://schemas.microsoft.com/office/drawing/2014/main" val="20000"/>
                    </a:ext>
                  </a:extLst>
                </a:gridCol>
                <a:gridCol w="2016125">
                  <a:extLst>
                    <a:ext uri="{9D8B030D-6E8A-4147-A177-3AD203B41FA5}">
                      <a16:colId xmlns:a16="http://schemas.microsoft.com/office/drawing/2014/main" val="20001"/>
                    </a:ext>
                  </a:extLst>
                </a:gridCol>
              </a:tblGrid>
              <a:tr h="1006475">
                <a:tc>
                  <a:txBody>
                    <a:bodyPr/>
                    <a:lstStyle/>
                    <a:p>
                      <a:pPr marL="171450" indent="-171450" algn="l" defTabSz="289320">
                        <a:buSzPct val="100000"/>
                        <a:buFont typeface="Arial"/>
                        <a:buChar char="•"/>
                        <a:defRPr>
                          <a:latin typeface="+mn-lt"/>
                          <a:ea typeface="+mn-ea"/>
                          <a:cs typeface="+mn-cs"/>
                          <a:sym typeface="Source Sans Pro Regular"/>
                        </a:defRPr>
                      </a:pPr>
                      <a:r>
                        <a:t>Appetite and weight loss</a:t>
                      </a:r>
                    </a:p>
                    <a:p>
                      <a:pPr marL="171450" indent="-171450" algn="l">
                        <a:buSzPct val="100000"/>
                        <a:buFont typeface="Arial"/>
                        <a:buChar char="•"/>
                        <a:defRPr>
                          <a:latin typeface="+mn-lt"/>
                          <a:ea typeface="+mn-ea"/>
                          <a:cs typeface="+mn-cs"/>
                          <a:sym typeface="Source Sans Pro Regular"/>
                        </a:defRPr>
                      </a:pPr>
                      <a:r>
                        <a:t>Nausea and vomiting</a:t>
                      </a:r>
                    </a:p>
                    <a:p>
                      <a:pPr marL="171450" indent="-171450" algn="l">
                        <a:buSzPct val="100000"/>
                        <a:buFont typeface="Arial"/>
                        <a:buChar char="•"/>
                        <a:defRPr>
                          <a:latin typeface="+mn-lt"/>
                          <a:ea typeface="+mn-ea"/>
                          <a:cs typeface="+mn-cs"/>
                          <a:sym typeface="Source Sans Pro Regular"/>
                        </a:defRPr>
                      </a:pPr>
                      <a:r>
                        <a:t>Diarrhea</a:t>
                      </a:r>
                    </a:p>
                    <a:p>
                      <a:pPr marL="171450" indent="-171450" algn="l">
                        <a:buSzPct val="100000"/>
                        <a:buFont typeface="Arial"/>
                        <a:buChar char="•"/>
                        <a:defRPr>
                          <a:latin typeface="+mn-lt"/>
                          <a:ea typeface="+mn-ea"/>
                          <a:cs typeface="+mn-cs"/>
                          <a:sym typeface="Source Sans Pro Regular"/>
                        </a:defRPr>
                      </a:pPr>
                      <a:r>
                        <a:t>Abdominal discomfort</a:t>
                      </a:r>
                    </a:p>
                  </a:txBody>
                  <a:tcPr marL="45718" marR="45718" marT="45718" marB="45718" horzOverflow="overflow"/>
                </a:tc>
                <a:tc>
                  <a:txBody>
                    <a:bodyPr/>
                    <a:lstStyle/>
                    <a:p>
                      <a:pPr marL="171450" indent="-171450" algn="l">
                        <a:buSzPct val="100000"/>
                        <a:buFont typeface="Arial"/>
                        <a:buChar char="•"/>
                        <a:defRPr>
                          <a:latin typeface="+mn-lt"/>
                          <a:ea typeface="+mn-ea"/>
                          <a:cs typeface="+mn-cs"/>
                          <a:sym typeface="Source Sans Pro Regular"/>
                        </a:defRPr>
                      </a:pPr>
                      <a:r>
                        <a:t>Sweat and chills</a:t>
                      </a:r>
                    </a:p>
                    <a:p>
                      <a:pPr marL="171450" indent="-171450" algn="l">
                        <a:buSzPct val="100000"/>
                        <a:buFont typeface="Arial"/>
                        <a:buChar char="•"/>
                        <a:defRPr>
                          <a:latin typeface="+mn-lt"/>
                          <a:ea typeface="+mn-ea"/>
                          <a:cs typeface="+mn-cs"/>
                          <a:sym typeface="Source Sans Pro Regular"/>
                        </a:defRPr>
                      </a:pPr>
                      <a:r>
                        <a:t>Headache</a:t>
                      </a:r>
                    </a:p>
                    <a:p>
                      <a:pPr marL="171450" indent="-171450" algn="l">
                        <a:buSzPct val="100000"/>
                        <a:buFont typeface="Arial"/>
                        <a:buChar char="•"/>
                        <a:defRPr>
                          <a:latin typeface="+mn-lt"/>
                          <a:ea typeface="+mn-ea"/>
                          <a:cs typeface="+mn-cs"/>
                          <a:sym typeface="Source Sans Pro Regular"/>
                        </a:defRPr>
                      </a:pPr>
                      <a:r>
                        <a:t>Arthralgia, myalgia and back pain</a:t>
                      </a:r>
                    </a:p>
                    <a:p>
                      <a:pPr marL="171450" indent="-171450" algn="l">
                        <a:buSzPct val="100000"/>
                        <a:buFont typeface="Arial"/>
                        <a:buChar char="•"/>
                        <a:defRPr>
                          <a:latin typeface="+mn-lt"/>
                          <a:ea typeface="+mn-ea"/>
                          <a:cs typeface="+mn-cs"/>
                          <a:sym typeface="Source Sans Pro Regular"/>
                        </a:defRPr>
                      </a:pPr>
                      <a:r>
                        <a:t> Rash</a:t>
                      </a:r>
                    </a:p>
                  </a:txBody>
                  <a:tcPr marL="45718" marR="45718" marT="45718" marB="45718" horzOverflow="overflow"/>
                </a:tc>
                <a:extLst>
                  <a:ext uri="{0D108BD9-81ED-4DB2-BD59-A6C34878D82A}">
                    <a16:rowId xmlns:a16="http://schemas.microsoft.com/office/drawing/2014/main" val="10000"/>
                  </a:ext>
                </a:extLst>
              </a:tr>
            </a:tbl>
          </a:graphicData>
        </a:graphic>
      </p:graphicFrame>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33" name="Title 1"/>
          <p:cNvSpPr txBox="1">
            <a:spLocks noGrp="1"/>
          </p:cNvSpPr>
          <p:nvPr>
            <p:ph type="title"/>
          </p:nvPr>
        </p:nvSpPr>
        <p:spPr>
          <a:xfrm>
            <a:off x="297712" y="70583"/>
            <a:ext cx="8357773" cy="646114"/>
          </a:xfrm>
          <a:prstGeom prst="rect">
            <a:avLst/>
          </a:prstGeom>
        </p:spPr>
        <p:txBody>
          <a:bodyPr/>
          <a:lstStyle/>
          <a:p>
            <a:pPr>
              <a:defRPr sz="3300"/>
            </a:pPr>
            <a:r>
              <a:t>What samples to collect - Summary</a:t>
            </a:r>
          </a:p>
        </p:txBody>
      </p:sp>
      <p:sp>
        <p:nvSpPr>
          <p:cNvPr id="534" name="TextBox 7"/>
          <p:cNvSpPr txBox="1"/>
          <p:nvPr/>
        </p:nvSpPr>
        <p:spPr>
          <a:xfrm>
            <a:off x="2225013" y="5418075"/>
            <a:ext cx="7507673" cy="4018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4864" tIns="54864" rIns="54864" bIns="54864">
            <a:spAutoFit/>
          </a:bodyPr>
          <a:lstStyle>
            <a:lvl1pPr algn="ctr">
              <a:defRPr>
                <a:solidFill>
                  <a:srgbClr val="FF0000"/>
                </a:solidFill>
                <a:latin typeface="+mn-lt"/>
                <a:ea typeface="+mn-ea"/>
                <a:cs typeface="+mn-cs"/>
                <a:sym typeface="Source Sans Pro Regular"/>
              </a:defRPr>
            </a:lvl1pPr>
          </a:lstStyle>
          <a:p>
            <a:r>
              <a:t>REMEMBER: If in doubt, ask the laboratory!</a:t>
            </a:r>
          </a:p>
        </p:txBody>
      </p:sp>
      <p:graphicFrame>
        <p:nvGraphicFramePr>
          <p:cNvPr id="535" name="Table 24"/>
          <p:cNvGraphicFramePr/>
          <p:nvPr/>
        </p:nvGraphicFramePr>
        <p:xfrm>
          <a:off x="1739901" y="1268415"/>
          <a:ext cx="8712200" cy="3907878"/>
        </p:xfrm>
        <a:graphic>
          <a:graphicData uri="http://schemas.openxmlformats.org/drawingml/2006/table">
            <a:tbl>
              <a:tblPr>
                <a:tableStyleId>{4C3C2611-4C71-4FC5-86AE-919BDF0F9419}</a:tableStyleId>
              </a:tblPr>
              <a:tblGrid>
                <a:gridCol w="2342894">
                  <a:extLst>
                    <a:ext uri="{9D8B030D-6E8A-4147-A177-3AD203B41FA5}">
                      <a16:colId xmlns:a16="http://schemas.microsoft.com/office/drawing/2014/main" val="20000"/>
                    </a:ext>
                  </a:extLst>
                </a:gridCol>
                <a:gridCol w="4026412">
                  <a:extLst>
                    <a:ext uri="{9D8B030D-6E8A-4147-A177-3AD203B41FA5}">
                      <a16:colId xmlns:a16="http://schemas.microsoft.com/office/drawing/2014/main" val="20001"/>
                    </a:ext>
                  </a:extLst>
                </a:gridCol>
                <a:gridCol w="2342894">
                  <a:extLst>
                    <a:ext uri="{9D8B030D-6E8A-4147-A177-3AD203B41FA5}">
                      <a16:colId xmlns:a16="http://schemas.microsoft.com/office/drawing/2014/main" val="20002"/>
                    </a:ext>
                  </a:extLst>
                </a:gridCol>
              </a:tblGrid>
              <a:tr h="468080">
                <a:tc>
                  <a:txBody>
                    <a:bodyPr/>
                    <a:lstStyle/>
                    <a:p>
                      <a:pPr defTabSz="289320">
                        <a:defRPr sz="1800"/>
                      </a:pPr>
                      <a:r>
                        <a:rPr sz="2000">
                          <a:latin typeface="+mn-lt"/>
                          <a:ea typeface="+mn-ea"/>
                          <a:cs typeface="+mn-cs"/>
                          <a:sym typeface="Source Sans Pro Regular"/>
                        </a:rPr>
                        <a:t>Diarrhoeal</a:t>
                      </a:r>
                    </a:p>
                  </a:txBody>
                  <a:tcPr marL="9524" marR="9524" marT="9524" marB="9524"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6E7EA"/>
                    </a:solidFill>
                  </a:tcPr>
                </a:tc>
                <a:tc>
                  <a:txBody>
                    <a:bodyPr/>
                    <a:lstStyle/>
                    <a:p>
                      <a:pPr algn="l" defTabSz="289320">
                        <a:defRPr sz="2000">
                          <a:latin typeface="+mn-lt"/>
                          <a:ea typeface="+mn-ea"/>
                          <a:cs typeface="+mn-cs"/>
                          <a:sym typeface="Source Sans Pro Regular"/>
                        </a:defRPr>
                      </a:pPr>
                      <a:endParaRPr/>
                    </a:p>
                  </a:txBody>
                  <a:tcPr marL="9524" marR="9524" marT="9524" marB="9524"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6E7EA"/>
                    </a:solidFill>
                  </a:tcPr>
                </a:tc>
                <a:tc>
                  <a:txBody>
                    <a:bodyPr/>
                    <a:lstStyle/>
                    <a:p>
                      <a:pPr algn="l" defTabSz="289320">
                        <a:defRPr sz="1800"/>
                      </a:pPr>
                      <a:r>
                        <a:rPr sz="2000">
                          <a:latin typeface="+mn-lt"/>
                          <a:ea typeface="+mn-ea"/>
                          <a:cs typeface="+mn-cs"/>
                          <a:sym typeface="Source Sans Pro Regular"/>
                        </a:rPr>
                        <a:t>Conjunctival swab</a:t>
                      </a:r>
                    </a:p>
                  </a:txBody>
                  <a:tcPr marL="9524" marR="9524" marT="9524" marB="9524"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6E7EA"/>
                    </a:solidFill>
                  </a:tcPr>
                </a:tc>
                <a:extLst>
                  <a:ext uri="{0D108BD9-81ED-4DB2-BD59-A6C34878D82A}">
                    <a16:rowId xmlns:a16="http://schemas.microsoft.com/office/drawing/2014/main" val="10000"/>
                  </a:ext>
                </a:extLst>
              </a:tr>
              <a:tr h="468080">
                <a:tc>
                  <a:txBody>
                    <a:bodyPr/>
                    <a:lstStyle/>
                    <a:p>
                      <a:pPr defTabSz="289320">
                        <a:defRPr sz="1800"/>
                      </a:pPr>
                      <a:r>
                        <a:rPr sz="2000">
                          <a:latin typeface="+mn-lt"/>
                          <a:ea typeface="+mn-ea"/>
                          <a:cs typeface="+mn-cs"/>
                          <a:sym typeface="Source Sans Pro Regular"/>
                        </a:rPr>
                        <a:t>Haemorrhagic Fever</a:t>
                      </a:r>
                    </a:p>
                  </a:txBody>
                  <a:tcPr marL="9524" marR="9524" marT="9524" marB="9524"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6E7EA"/>
                    </a:solidFill>
                  </a:tcPr>
                </a:tc>
                <a:tc>
                  <a:txBody>
                    <a:bodyPr/>
                    <a:lstStyle/>
                    <a:p>
                      <a:pPr algn="l" defTabSz="289320">
                        <a:defRPr sz="2000">
                          <a:latin typeface="+mn-lt"/>
                          <a:ea typeface="+mn-ea"/>
                          <a:cs typeface="+mn-cs"/>
                          <a:sym typeface="Source Sans Pro Regular"/>
                        </a:defRPr>
                      </a:pPr>
                      <a:endParaRPr/>
                    </a:p>
                  </a:txBody>
                  <a:tcPr marL="9524" marR="9524" marT="9524" marB="9524"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6E7EA"/>
                    </a:solidFill>
                  </a:tcPr>
                </a:tc>
                <a:tc>
                  <a:txBody>
                    <a:bodyPr/>
                    <a:lstStyle/>
                    <a:p>
                      <a:pPr algn="l" defTabSz="289320">
                        <a:defRPr sz="1800"/>
                      </a:pPr>
                      <a:r>
                        <a:rPr sz="2000">
                          <a:latin typeface="+mn-lt"/>
                          <a:ea typeface="+mn-ea"/>
                          <a:cs typeface="+mn-cs"/>
                          <a:sym typeface="Source Sans Pro Regular"/>
                        </a:rPr>
                        <a:t>Stool</a:t>
                      </a:r>
                    </a:p>
                  </a:txBody>
                  <a:tcPr marL="9524" marR="9524" marT="9524" marB="9524"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6E7EA"/>
                    </a:solidFill>
                  </a:tcPr>
                </a:tc>
                <a:extLst>
                  <a:ext uri="{0D108BD9-81ED-4DB2-BD59-A6C34878D82A}">
                    <a16:rowId xmlns:a16="http://schemas.microsoft.com/office/drawing/2014/main" val="10001"/>
                  </a:ext>
                </a:extLst>
              </a:tr>
              <a:tr h="631318">
                <a:tc>
                  <a:txBody>
                    <a:bodyPr/>
                    <a:lstStyle/>
                    <a:p>
                      <a:pPr defTabSz="289320">
                        <a:defRPr sz="1800"/>
                      </a:pPr>
                      <a:r>
                        <a:rPr sz="2000">
                          <a:latin typeface="+mn-lt"/>
                          <a:ea typeface="+mn-ea"/>
                          <a:cs typeface="+mn-cs"/>
                          <a:sym typeface="Source Sans Pro Regular"/>
                        </a:rPr>
                        <a:t>Jaundice</a:t>
                      </a:r>
                    </a:p>
                  </a:txBody>
                  <a:tcPr marL="9524" marR="9524" marT="9524" marB="9524"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6E7EA"/>
                    </a:solidFill>
                  </a:tcPr>
                </a:tc>
                <a:tc>
                  <a:txBody>
                    <a:bodyPr/>
                    <a:lstStyle/>
                    <a:p>
                      <a:pPr algn="l" defTabSz="289320">
                        <a:defRPr sz="2000">
                          <a:latin typeface="+mn-lt"/>
                          <a:ea typeface="+mn-ea"/>
                          <a:cs typeface="+mn-cs"/>
                          <a:sym typeface="Source Sans Pro Regular"/>
                        </a:defRPr>
                      </a:pPr>
                      <a:endParaRPr/>
                    </a:p>
                  </a:txBody>
                  <a:tcPr marL="9524" marR="9524" marT="9524" marB="9524"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6E7EA"/>
                    </a:solidFill>
                  </a:tcPr>
                </a:tc>
                <a:tc>
                  <a:txBody>
                    <a:bodyPr/>
                    <a:lstStyle/>
                    <a:p>
                      <a:pPr algn="l" defTabSz="289320">
                        <a:defRPr sz="1800"/>
                      </a:pPr>
                      <a:r>
                        <a:rPr sz="2000">
                          <a:latin typeface="+mn-lt"/>
                          <a:ea typeface="+mn-ea"/>
                          <a:cs typeface="+mn-cs"/>
                          <a:sym typeface="Source Sans Pro Regular"/>
                        </a:rPr>
                        <a:t>Respiratory track sample</a:t>
                      </a:r>
                    </a:p>
                  </a:txBody>
                  <a:tcPr marL="9524" marR="9524" marT="9524" marB="9524"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6E7EA"/>
                    </a:solidFill>
                  </a:tcPr>
                </a:tc>
                <a:extLst>
                  <a:ext uri="{0D108BD9-81ED-4DB2-BD59-A6C34878D82A}">
                    <a16:rowId xmlns:a16="http://schemas.microsoft.com/office/drawing/2014/main" val="10002"/>
                  </a:ext>
                </a:extLst>
              </a:tr>
              <a:tr h="468080">
                <a:tc>
                  <a:txBody>
                    <a:bodyPr/>
                    <a:lstStyle/>
                    <a:p>
                      <a:pPr defTabSz="289320">
                        <a:defRPr sz="1800"/>
                      </a:pPr>
                      <a:r>
                        <a:rPr sz="2000">
                          <a:latin typeface="+mn-lt"/>
                          <a:ea typeface="+mn-ea"/>
                          <a:cs typeface="+mn-cs"/>
                          <a:sym typeface="Source Sans Pro Regular"/>
                        </a:rPr>
                        <a:t>Neurological</a:t>
                      </a:r>
                    </a:p>
                  </a:txBody>
                  <a:tcPr marL="9524" marR="9524" marT="9524" marB="9524"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6E7EA"/>
                    </a:solidFill>
                  </a:tcPr>
                </a:tc>
                <a:tc>
                  <a:txBody>
                    <a:bodyPr/>
                    <a:lstStyle/>
                    <a:p>
                      <a:pPr algn="l" defTabSz="289320">
                        <a:defRPr sz="2000">
                          <a:latin typeface="+mn-lt"/>
                          <a:ea typeface="+mn-ea"/>
                          <a:cs typeface="+mn-cs"/>
                          <a:sym typeface="Source Sans Pro Regular"/>
                        </a:defRPr>
                      </a:pPr>
                      <a:endParaRPr/>
                    </a:p>
                  </a:txBody>
                  <a:tcPr marL="9524" marR="9524" marT="9524" marB="9524"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6E7EA"/>
                    </a:solidFill>
                  </a:tcPr>
                </a:tc>
                <a:tc>
                  <a:txBody>
                    <a:bodyPr/>
                    <a:lstStyle/>
                    <a:p>
                      <a:pPr algn="l" defTabSz="289320">
                        <a:defRPr sz="1800"/>
                      </a:pPr>
                      <a:r>
                        <a:rPr sz="2000">
                          <a:latin typeface="+mn-lt"/>
                          <a:ea typeface="+mn-ea"/>
                          <a:cs typeface="+mn-cs"/>
                          <a:sym typeface="Source Sans Pro Regular"/>
                        </a:rPr>
                        <a:t>Blood</a:t>
                      </a:r>
                    </a:p>
                  </a:txBody>
                  <a:tcPr marL="9524" marR="9524" marT="9524" marB="9524"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6E7EA"/>
                    </a:solidFill>
                  </a:tcPr>
                </a:tc>
                <a:extLst>
                  <a:ext uri="{0D108BD9-81ED-4DB2-BD59-A6C34878D82A}">
                    <a16:rowId xmlns:a16="http://schemas.microsoft.com/office/drawing/2014/main" val="10003"/>
                  </a:ext>
                </a:extLst>
              </a:tr>
              <a:tr h="468080">
                <a:tc>
                  <a:txBody>
                    <a:bodyPr/>
                    <a:lstStyle/>
                    <a:p>
                      <a:pPr defTabSz="289320">
                        <a:defRPr sz="1800"/>
                      </a:pPr>
                      <a:r>
                        <a:rPr sz="2000">
                          <a:latin typeface="+mn-lt"/>
                          <a:ea typeface="+mn-ea"/>
                          <a:cs typeface="+mn-cs"/>
                          <a:sym typeface="Source Sans Pro Regular"/>
                        </a:rPr>
                        <a:t>Respiratory</a:t>
                      </a:r>
                    </a:p>
                  </a:txBody>
                  <a:tcPr marL="9524" marR="9524" marT="9524" marB="9524"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6E7EA"/>
                    </a:solidFill>
                  </a:tcPr>
                </a:tc>
                <a:tc>
                  <a:txBody>
                    <a:bodyPr/>
                    <a:lstStyle/>
                    <a:p>
                      <a:pPr algn="l" defTabSz="289320">
                        <a:defRPr sz="2000">
                          <a:latin typeface="+mn-lt"/>
                          <a:ea typeface="+mn-ea"/>
                          <a:cs typeface="+mn-cs"/>
                          <a:sym typeface="Source Sans Pro Regular"/>
                        </a:defRPr>
                      </a:pPr>
                      <a:endParaRPr/>
                    </a:p>
                  </a:txBody>
                  <a:tcPr marL="9524" marR="9524" marT="9524" marB="9524"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6E7EA"/>
                    </a:solidFill>
                  </a:tcPr>
                </a:tc>
                <a:tc>
                  <a:txBody>
                    <a:bodyPr/>
                    <a:lstStyle/>
                    <a:p>
                      <a:pPr algn="l" defTabSz="289320">
                        <a:defRPr sz="1800"/>
                      </a:pPr>
                      <a:r>
                        <a:rPr sz="2000">
                          <a:latin typeface="+mn-lt"/>
                          <a:ea typeface="+mn-ea"/>
                          <a:cs typeface="+mn-cs"/>
                          <a:sym typeface="Source Sans Pro Regular"/>
                        </a:rPr>
                        <a:t>Saliva</a:t>
                      </a:r>
                    </a:p>
                  </a:txBody>
                  <a:tcPr marL="9524" marR="9524" marT="9524" marB="9524"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6E7EA"/>
                    </a:solidFill>
                  </a:tcPr>
                </a:tc>
                <a:extLst>
                  <a:ext uri="{0D108BD9-81ED-4DB2-BD59-A6C34878D82A}">
                    <a16:rowId xmlns:a16="http://schemas.microsoft.com/office/drawing/2014/main" val="10004"/>
                  </a:ext>
                </a:extLst>
              </a:tr>
              <a:tr h="468080">
                <a:tc>
                  <a:txBody>
                    <a:bodyPr/>
                    <a:lstStyle/>
                    <a:p>
                      <a:pPr defTabSz="289320">
                        <a:defRPr sz="1800"/>
                      </a:pPr>
                      <a:r>
                        <a:rPr sz="2000">
                          <a:latin typeface="+mn-lt"/>
                          <a:ea typeface="+mn-ea"/>
                          <a:cs typeface="+mn-cs"/>
                          <a:sym typeface="Source Sans Pro Regular"/>
                        </a:rPr>
                        <a:t>Dermatological</a:t>
                      </a:r>
                    </a:p>
                  </a:txBody>
                  <a:tcPr marL="9524" marR="9524" marT="9524" marB="9524"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6E7EA"/>
                    </a:solidFill>
                  </a:tcPr>
                </a:tc>
                <a:tc>
                  <a:txBody>
                    <a:bodyPr/>
                    <a:lstStyle/>
                    <a:p>
                      <a:pPr algn="l" defTabSz="289320">
                        <a:defRPr sz="2000">
                          <a:latin typeface="+mn-lt"/>
                          <a:ea typeface="+mn-ea"/>
                          <a:cs typeface="+mn-cs"/>
                          <a:sym typeface="Source Sans Pro Regular"/>
                        </a:defRPr>
                      </a:pPr>
                      <a:endParaRPr/>
                    </a:p>
                  </a:txBody>
                  <a:tcPr marL="9524" marR="9524" marT="9524" marB="9524"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6E7EA"/>
                    </a:solidFill>
                  </a:tcPr>
                </a:tc>
                <a:tc>
                  <a:txBody>
                    <a:bodyPr/>
                    <a:lstStyle/>
                    <a:p>
                      <a:pPr algn="l" defTabSz="289320">
                        <a:defRPr sz="1800"/>
                      </a:pPr>
                      <a:r>
                        <a:rPr sz="2000">
                          <a:latin typeface="+mn-lt"/>
                          <a:ea typeface="+mn-ea"/>
                          <a:cs typeface="+mn-cs"/>
                          <a:sym typeface="Source Sans Pro Regular"/>
                        </a:rPr>
                        <a:t>Cerebrospinal fluid</a:t>
                      </a:r>
                    </a:p>
                  </a:txBody>
                  <a:tcPr marL="9524" marR="9524" marT="9524" marB="9524"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6E7EA"/>
                    </a:solidFill>
                  </a:tcPr>
                </a:tc>
                <a:extLst>
                  <a:ext uri="{0D108BD9-81ED-4DB2-BD59-A6C34878D82A}">
                    <a16:rowId xmlns:a16="http://schemas.microsoft.com/office/drawing/2014/main" val="10005"/>
                  </a:ext>
                </a:extLst>
              </a:tr>
              <a:tr h="468080">
                <a:tc>
                  <a:txBody>
                    <a:bodyPr/>
                    <a:lstStyle/>
                    <a:p>
                      <a:pPr defTabSz="289320">
                        <a:defRPr sz="1800"/>
                      </a:pPr>
                      <a:r>
                        <a:rPr sz="2000">
                          <a:latin typeface="+mn-lt"/>
                          <a:ea typeface="+mn-ea"/>
                          <a:cs typeface="+mn-cs"/>
                          <a:sym typeface="Source Sans Pro Regular"/>
                        </a:rPr>
                        <a:t>Ophthalmological</a:t>
                      </a:r>
                    </a:p>
                  </a:txBody>
                  <a:tcPr marL="9524" marR="9524" marT="9524" marB="9524"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6E7EA"/>
                    </a:solidFill>
                  </a:tcPr>
                </a:tc>
                <a:tc>
                  <a:txBody>
                    <a:bodyPr/>
                    <a:lstStyle/>
                    <a:p>
                      <a:pPr algn="l" defTabSz="289320">
                        <a:defRPr sz="2000">
                          <a:latin typeface="+mn-lt"/>
                          <a:ea typeface="+mn-ea"/>
                          <a:cs typeface="+mn-cs"/>
                          <a:sym typeface="Source Sans Pro Regular"/>
                        </a:defRPr>
                      </a:pPr>
                      <a:endParaRPr/>
                    </a:p>
                  </a:txBody>
                  <a:tcPr marL="9524" marR="9524" marT="9524" marB="9524"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6E7EA"/>
                    </a:solidFill>
                  </a:tcPr>
                </a:tc>
                <a:tc>
                  <a:txBody>
                    <a:bodyPr/>
                    <a:lstStyle/>
                    <a:p>
                      <a:pPr algn="l" defTabSz="289320">
                        <a:defRPr sz="1800"/>
                      </a:pPr>
                      <a:r>
                        <a:rPr sz="2000">
                          <a:latin typeface="+mn-lt"/>
                          <a:ea typeface="+mn-ea"/>
                          <a:cs typeface="+mn-cs"/>
                          <a:sym typeface="Source Sans Pro Regular"/>
                        </a:rPr>
                        <a:t>Urine</a:t>
                      </a:r>
                    </a:p>
                  </a:txBody>
                  <a:tcPr marL="9524" marR="9524" marT="9524" marB="9524"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6E7EA"/>
                    </a:solidFill>
                  </a:tcPr>
                </a:tc>
                <a:extLst>
                  <a:ext uri="{0D108BD9-81ED-4DB2-BD59-A6C34878D82A}">
                    <a16:rowId xmlns:a16="http://schemas.microsoft.com/office/drawing/2014/main" val="10006"/>
                  </a:ext>
                </a:extLst>
              </a:tr>
              <a:tr h="468080">
                <a:tc>
                  <a:txBody>
                    <a:bodyPr/>
                    <a:lstStyle/>
                    <a:p>
                      <a:pPr defTabSz="289320">
                        <a:defRPr sz="1800"/>
                      </a:pPr>
                      <a:r>
                        <a:rPr sz="2000">
                          <a:latin typeface="+mn-lt"/>
                          <a:ea typeface="+mn-ea"/>
                          <a:cs typeface="+mn-cs"/>
                          <a:sym typeface="Source Sans Pro Regular"/>
                        </a:rPr>
                        <a:t>Systemic</a:t>
                      </a:r>
                    </a:p>
                  </a:txBody>
                  <a:tcPr marL="9524" marR="9524" marT="9524" marB="9524"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6E7EA"/>
                    </a:solidFill>
                  </a:tcPr>
                </a:tc>
                <a:tc>
                  <a:txBody>
                    <a:bodyPr/>
                    <a:lstStyle/>
                    <a:p>
                      <a:pPr algn="l" defTabSz="289320">
                        <a:defRPr sz="2000">
                          <a:latin typeface="+mn-lt"/>
                          <a:ea typeface="+mn-ea"/>
                          <a:cs typeface="+mn-cs"/>
                          <a:sym typeface="Source Sans Pro Regular"/>
                        </a:defRPr>
                      </a:pPr>
                      <a:endParaRPr/>
                    </a:p>
                  </a:txBody>
                  <a:tcPr marL="9524" marR="9524" marT="9524" marB="9524"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6E7EA"/>
                    </a:solidFill>
                  </a:tcPr>
                </a:tc>
                <a:tc>
                  <a:txBody>
                    <a:bodyPr/>
                    <a:lstStyle/>
                    <a:p>
                      <a:pPr algn="l" defTabSz="289320">
                        <a:defRPr sz="1800"/>
                      </a:pPr>
                      <a:r>
                        <a:rPr sz="2000">
                          <a:latin typeface="+mn-lt"/>
                          <a:ea typeface="+mn-ea"/>
                          <a:cs typeface="+mn-cs"/>
                          <a:sym typeface="Source Sans Pro Regular"/>
                        </a:rPr>
                        <a:t>Lesion swab or crust</a:t>
                      </a:r>
                    </a:p>
                  </a:txBody>
                  <a:tcPr marL="9524" marR="9524" marT="9524" marB="9524"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6E7EA"/>
                    </a:solidFill>
                  </a:tcPr>
                </a:tc>
                <a:extLst>
                  <a:ext uri="{0D108BD9-81ED-4DB2-BD59-A6C34878D82A}">
                    <a16:rowId xmlns:a16="http://schemas.microsoft.com/office/drawing/2014/main" val="10007"/>
                  </a:ext>
                </a:extLst>
              </a:tr>
            </a:tbl>
          </a:graphicData>
        </a:graphic>
      </p:graphicFrame>
      <p:sp>
        <p:nvSpPr>
          <p:cNvPr id="536" name="Straight Arrow Connector 31"/>
          <p:cNvSpPr/>
          <p:nvPr/>
        </p:nvSpPr>
        <p:spPr>
          <a:xfrm>
            <a:off x="4079875" y="1484312"/>
            <a:ext cx="3960815" cy="504828"/>
          </a:xfrm>
          <a:prstGeom prst="line">
            <a:avLst/>
          </a:prstGeom>
          <a:ln w="31750">
            <a:solidFill>
              <a:srgbClr val="5D1B19"/>
            </a:solidFill>
            <a:miter/>
            <a:tailEnd type="triangle"/>
          </a:ln>
        </p:spPr>
        <p:txBody>
          <a:bodyPr lIns="45719" rIns="45719"/>
          <a:lstStyle/>
          <a:p>
            <a:endParaRPr/>
          </a:p>
        </p:txBody>
      </p:sp>
      <p:sp>
        <p:nvSpPr>
          <p:cNvPr id="537" name="Straight Arrow Connector 44"/>
          <p:cNvSpPr/>
          <p:nvPr/>
        </p:nvSpPr>
        <p:spPr>
          <a:xfrm flipV="1">
            <a:off x="4079875" y="2016126"/>
            <a:ext cx="3960815" cy="966789"/>
          </a:xfrm>
          <a:prstGeom prst="line">
            <a:avLst/>
          </a:prstGeom>
          <a:ln w="31750">
            <a:solidFill>
              <a:srgbClr val="5D1B19"/>
            </a:solidFill>
            <a:miter/>
            <a:tailEnd type="triangle"/>
          </a:ln>
        </p:spPr>
        <p:txBody>
          <a:bodyPr lIns="45719" rIns="45719"/>
          <a:lstStyle/>
          <a:p>
            <a:endParaRPr/>
          </a:p>
        </p:txBody>
      </p:sp>
      <p:sp>
        <p:nvSpPr>
          <p:cNvPr id="538" name="Straight Arrow Connector 46"/>
          <p:cNvSpPr/>
          <p:nvPr/>
        </p:nvSpPr>
        <p:spPr>
          <a:xfrm>
            <a:off x="4086225" y="3055939"/>
            <a:ext cx="3960814" cy="927102"/>
          </a:xfrm>
          <a:prstGeom prst="line">
            <a:avLst/>
          </a:prstGeom>
          <a:ln w="31750">
            <a:solidFill>
              <a:schemeClr val="accent1"/>
            </a:solidFill>
            <a:miter/>
            <a:tailEnd type="triangle"/>
          </a:ln>
        </p:spPr>
        <p:txBody>
          <a:bodyPr lIns="45719" rIns="45719"/>
          <a:lstStyle/>
          <a:p>
            <a:endParaRPr/>
          </a:p>
        </p:txBody>
      </p:sp>
      <p:sp>
        <p:nvSpPr>
          <p:cNvPr id="539" name="Straight Arrow Connector 48"/>
          <p:cNvSpPr/>
          <p:nvPr/>
        </p:nvSpPr>
        <p:spPr>
          <a:xfrm flipV="1">
            <a:off x="4079874" y="2911477"/>
            <a:ext cx="3960815" cy="544514"/>
          </a:xfrm>
          <a:prstGeom prst="line">
            <a:avLst/>
          </a:prstGeom>
          <a:ln w="31750">
            <a:solidFill>
              <a:srgbClr val="FF0000"/>
            </a:solidFill>
            <a:miter/>
            <a:tailEnd type="triangle"/>
          </a:ln>
        </p:spPr>
        <p:txBody>
          <a:bodyPr lIns="45719" rIns="45719"/>
          <a:lstStyle/>
          <a:p>
            <a:endParaRPr/>
          </a:p>
        </p:txBody>
      </p:sp>
      <p:sp>
        <p:nvSpPr>
          <p:cNvPr id="540" name="Straight Arrow Connector 52"/>
          <p:cNvSpPr/>
          <p:nvPr/>
        </p:nvSpPr>
        <p:spPr>
          <a:xfrm>
            <a:off x="4079874" y="3455990"/>
            <a:ext cx="3960815" cy="981076"/>
          </a:xfrm>
          <a:prstGeom prst="line">
            <a:avLst/>
          </a:prstGeom>
          <a:ln w="31750">
            <a:solidFill>
              <a:srgbClr val="00B050"/>
            </a:solidFill>
            <a:miter/>
            <a:tailEnd type="triangle"/>
          </a:ln>
        </p:spPr>
        <p:txBody>
          <a:bodyPr lIns="45719" rIns="45719"/>
          <a:lstStyle/>
          <a:p>
            <a:endParaRPr/>
          </a:p>
        </p:txBody>
      </p:sp>
      <p:sp>
        <p:nvSpPr>
          <p:cNvPr id="541" name="Straight Arrow Connector 58"/>
          <p:cNvSpPr/>
          <p:nvPr/>
        </p:nvSpPr>
        <p:spPr>
          <a:xfrm>
            <a:off x="4057651" y="4025901"/>
            <a:ext cx="4017965" cy="904878"/>
          </a:xfrm>
          <a:prstGeom prst="line">
            <a:avLst/>
          </a:prstGeom>
          <a:ln w="31750">
            <a:solidFill>
              <a:srgbClr val="FFFF00"/>
            </a:solidFill>
            <a:miter/>
            <a:tailEnd type="triangle"/>
          </a:ln>
        </p:spPr>
        <p:txBody>
          <a:bodyPr lIns="45719" rIns="45719"/>
          <a:lstStyle/>
          <a:p>
            <a:endParaRPr/>
          </a:p>
        </p:txBody>
      </p:sp>
      <p:sp>
        <p:nvSpPr>
          <p:cNvPr id="542" name="Straight Arrow Connector 60"/>
          <p:cNvSpPr/>
          <p:nvPr/>
        </p:nvSpPr>
        <p:spPr>
          <a:xfrm flipV="1">
            <a:off x="4079874" y="2546351"/>
            <a:ext cx="3960816" cy="1027114"/>
          </a:xfrm>
          <a:prstGeom prst="line">
            <a:avLst/>
          </a:prstGeom>
          <a:ln w="31750">
            <a:solidFill>
              <a:srgbClr val="7030A0"/>
            </a:solidFill>
            <a:miter/>
            <a:tailEnd type="triangle"/>
          </a:ln>
        </p:spPr>
        <p:txBody>
          <a:bodyPr lIns="45719" rIns="45719"/>
          <a:lstStyle/>
          <a:p>
            <a:endParaRPr/>
          </a:p>
        </p:txBody>
      </p:sp>
      <p:sp>
        <p:nvSpPr>
          <p:cNvPr id="543" name="Straight Arrow Connector 62"/>
          <p:cNvSpPr/>
          <p:nvPr/>
        </p:nvSpPr>
        <p:spPr>
          <a:xfrm flipV="1">
            <a:off x="4111628" y="1484313"/>
            <a:ext cx="3929064" cy="3097213"/>
          </a:xfrm>
          <a:prstGeom prst="line">
            <a:avLst/>
          </a:prstGeom>
          <a:ln w="31750">
            <a:solidFill>
              <a:srgbClr val="FFC000"/>
            </a:solidFill>
            <a:miter/>
            <a:tailEnd type="triangle"/>
          </a:ln>
        </p:spPr>
        <p:txBody>
          <a:bodyPr lIns="45719" rIns="45719"/>
          <a:lstStyle/>
          <a:p>
            <a:endParaRPr/>
          </a:p>
        </p:txBody>
      </p:sp>
      <p:sp>
        <p:nvSpPr>
          <p:cNvPr id="544" name="Straight Arrow Connector 64"/>
          <p:cNvSpPr/>
          <p:nvPr/>
        </p:nvSpPr>
        <p:spPr>
          <a:xfrm>
            <a:off x="4079874" y="1484313"/>
            <a:ext cx="3995739" cy="1490662"/>
          </a:xfrm>
          <a:prstGeom prst="line">
            <a:avLst/>
          </a:prstGeom>
          <a:ln w="31750">
            <a:solidFill>
              <a:srgbClr val="FF0000"/>
            </a:solidFill>
            <a:miter/>
            <a:tailEnd type="triangle"/>
          </a:ln>
        </p:spPr>
        <p:txBody>
          <a:bodyPr lIns="45719" rIns="45719"/>
          <a:lstStyle/>
          <a:p>
            <a:endParaRPr/>
          </a:p>
        </p:txBody>
      </p:sp>
      <p:sp>
        <p:nvSpPr>
          <p:cNvPr id="545" name="Straight Arrow Connector 66"/>
          <p:cNvSpPr/>
          <p:nvPr/>
        </p:nvSpPr>
        <p:spPr>
          <a:xfrm>
            <a:off x="4079875" y="1997075"/>
            <a:ext cx="3960814" cy="1014415"/>
          </a:xfrm>
          <a:prstGeom prst="line">
            <a:avLst/>
          </a:prstGeom>
          <a:ln w="31750">
            <a:solidFill>
              <a:srgbClr val="FF0000"/>
            </a:solidFill>
            <a:miter/>
            <a:tailEnd type="triangle"/>
          </a:ln>
        </p:spPr>
        <p:txBody>
          <a:bodyPr lIns="45719" rIns="45719"/>
          <a:lstStyle/>
          <a:p>
            <a:endParaRPr/>
          </a:p>
        </p:txBody>
      </p:sp>
      <p:sp>
        <p:nvSpPr>
          <p:cNvPr id="546" name="Straight Arrow Connector 68"/>
          <p:cNvSpPr/>
          <p:nvPr/>
        </p:nvSpPr>
        <p:spPr>
          <a:xfrm>
            <a:off x="4079875" y="2459040"/>
            <a:ext cx="3960815" cy="561976"/>
          </a:xfrm>
          <a:prstGeom prst="line">
            <a:avLst/>
          </a:prstGeom>
          <a:ln w="31750">
            <a:solidFill>
              <a:srgbClr val="FF0000"/>
            </a:solidFill>
            <a:miter/>
            <a:tailEnd type="triangle"/>
          </a:ln>
        </p:spPr>
        <p:txBody>
          <a:bodyPr lIns="45719" rIns="45719"/>
          <a:lstStyle/>
          <a:p>
            <a:endParaRPr/>
          </a:p>
        </p:txBody>
      </p:sp>
      <p:sp>
        <p:nvSpPr>
          <p:cNvPr id="547" name="Straight Arrow Connector 70"/>
          <p:cNvSpPr/>
          <p:nvPr/>
        </p:nvSpPr>
        <p:spPr>
          <a:xfrm>
            <a:off x="4079875" y="2900363"/>
            <a:ext cx="3960815" cy="127002"/>
          </a:xfrm>
          <a:prstGeom prst="line">
            <a:avLst/>
          </a:prstGeom>
          <a:ln w="31750">
            <a:solidFill>
              <a:srgbClr val="FF0000"/>
            </a:solidFill>
            <a:miter/>
            <a:tailEnd type="triangle"/>
          </a:ln>
        </p:spPr>
        <p:txBody>
          <a:bodyPr lIns="45719" rIns="45719"/>
          <a:lstStyle/>
          <a:p>
            <a:endParaRPr/>
          </a:p>
        </p:txBody>
      </p:sp>
      <p:sp>
        <p:nvSpPr>
          <p:cNvPr id="548" name="Straight Arrow Connector 72"/>
          <p:cNvSpPr/>
          <p:nvPr/>
        </p:nvSpPr>
        <p:spPr>
          <a:xfrm flipV="1">
            <a:off x="4079874" y="3032125"/>
            <a:ext cx="3960816" cy="973139"/>
          </a:xfrm>
          <a:prstGeom prst="line">
            <a:avLst/>
          </a:prstGeom>
          <a:ln w="31750">
            <a:solidFill>
              <a:srgbClr val="FF0000"/>
            </a:solidFill>
            <a:miter/>
            <a:tailEnd type="triangle"/>
          </a:ln>
        </p:spPr>
        <p:txBody>
          <a:bodyPr lIns="45719" rIns="45719"/>
          <a:lstStyle/>
          <a:p>
            <a:endParaRPr/>
          </a:p>
        </p:txBody>
      </p:sp>
      <p:sp>
        <p:nvSpPr>
          <p:cNvPr id="549" name="Straight Arrow Connector 79"/>
          <p:cNvSpPr/>
          <p:nvPr/>
        </p:nvSpPr>
        <p:spPr>
          <a:xfrm flipV="1">
            <a:off x="4079874" y="3055938"/>
            <a:ext cx="3960816" cy="1381127"/>
          </a:xfrm>
          <a:prstGeom prst="line">
            <a:avLst/>
          </a:prstGeom>
          <a:ln w="31750">
            <a:solidFill>
              <a:srgbClr val="FF0000"/>
            </a:solidFill>
            <a:miter/>
            <a:tailEnd type="triangle"/>
          </a:ln>
        </p:spPr>
        <p:txBody>
          <a:bodyPr lIns="45719" rIns="45719"/>
          <a:lstStyle/>
          <a:p>
            <a:endParaRPr/>
          </a:p>
        </p:txBody>
      </p:sp>
      <p:sp>
        <p:nvSpPr>
          <p:cNvPr id="550" name="Straight Arrow Connector 81"/>
          <p:cNvSpPr/>
          <p:nvPr/>
        </p:nvSpPr>
        <p:spPr>
          <a:xfrm flipV="1">
            <a:off x="4079875" y="3055939"/>
            <a:ext cx="3960815" cy="1885951"/>
          </a:xfrm>
          <a:prstGeom prst="line">
            <a:avLst/>
          </a:prstGeom>
          <a:ln w="31750">
            <a:solidFill>
              <a:srgbClr val="FF0000"/>
            </a:solidFill>
            <a:miter/>
            <a:tailEnd type="triangle"/>
          </a:ln>
        </p:spPr>
        <p:txBody>
          <a:bodyPr lIns="45719" rIns="45719"/>
          <a:lstStyle/>
          <a:p>
            <a:endParaRPr/>
          </a:p>
        </p:txBody>
      </p:sp>
      <p:sp>
        <p:nvSpPr>
          <p:cNvPr id="551" name="Straight Arrow Connector 20"/>
          <p:cNvSpPr/>
          <p:nvPr/>
        </p:nvSpPr>
        <p:spPr>
          <a:xfrm flipV="1">
            <a:off x="4079875" y="2016125"/>
            <a:ext cx="3960815" cy="2925764"/>
          </a:xfrm>
          <a:prstGeom prst="line">
            <a:avLst/>
          </a:prstGeom>
          <a:ln w="31750">
            <a:solidFill>
              <a:srgbClr val="5D1B19"/>
            </a:solidFill>
            <a:miter/>
            <a:tailEnd type="triangle"/>
          </a:ln>
        </p:spPr>
        <p:txBody>
          <a:bodyPr lIns="45719" rIns="45719"/>
          <a:lstStyle/>
          <a:p>
            <a:endParaRPr/>
          </a:p>
        </p:txBody>
      </p:sp>
      <p:sp>
        <p:nvSpPr>
          <p:cNvPr id="552" name="Straight Arrow Connector 23"/>
          <p:cNvSpPr/>
          <p:nvPr/>
        </p:nvSpPr>
        <p:spPr>
          <a:xfrm flipV="1">
            <a:off x="4079875" y="2038351"/>
            <a:ext cx="3960815" cy="1535114"/>
          </a:xfrm>
          <a:prstGeom prst="line">
            <a:avLst/>
          </a:prstGeom>
          <a:ln w="31750">
            <a:solidFill>
              <a:srgbClr val="5D1B19"/>
            </a:solidFill>
            <a:miter/>
            <a:tailEnd type="triangle"/>
          </a:ln>
        </p:spPr>
        <p:txBody>
          <a:bodyPr lIns="45719" rIns="45719"/>
          <a:lstStyle/>
          <a:p>
            <a:endParaRPr/>
          </a:p>
        </p:txBody>
      </p:sp>
      <p:sp>
        <p:nvSpPr>
          <p:cNvPr id="553" name="Straight Arrow Connector 25"/>
          <p:cNvSpPr/>
          <p:nvPr/>
        </p:nvSpPr>
        <p:spPr>
          <a:xfrm flipV="1">
            <a:off x="4079874" y="2570164"/>
            <a:ext cx="3995739" cy="1946276"/>
          </a:xfrm>
          <a:prstGeom prst="line">
            <a:avLst/>
          </a:prstGeom>
          <a:ln w="31750">
            <a:solidFill>
              <a:srgbClr val="7030A0"/>
            </a:solidFill>
            <a:miter/>
            <a:tailEnd type="triangle"/>
          </a:ln>
        </p:spPr>
        <p:txBody>
          <a:bodyPr lIns="45719" rIns="45719"/>
          <a:lstStyle/>
          <a:p>
            <a:endParaRPr/>
          </a:p>
        </p:txBody>
      </p:sp>
      <p:sp>
        <p:nvSpPr>
          <p:cNvPr id="554" name="Straight Arrow Connector 40"/>
          <p:cNvSpPr/>
          <p:nvPr/>
        </p:nvSpPr>
        <p:spPr>
          <a:xfrm flipV="1">
            <a:off x="4079877" y="4467227"/>
            <a:ext cx="3967164" cy="503239"/>
          </a:xfrm>
          <a:prstGeom prst="line">
            <a:avLst/>
          </a:prstGeom>
          <a:ln w="31750">
            <a:solidFill>
              <a:srgbClr val="00B050"/>
            </a:solidFill>
            <a:miter/>
            <a:tailEnd type="triangle"/>
          </a:ln>
        </p:spPr>
        <p:txBody>
          <a:bodyPr lIns="45719" rIns="45719"/>
          <a:lstStyle/>
          <a:p>
            <a:endParaRPr/>
          </a:p>
        </p:txBody>
      </p:sp>
      <p:sp>
        <p:nvSpPr>
          <p:cNvPr id="555" name="Straight Arrow Connector 42"/>
          <p:cNvSpPr/>
          <p:nvPr/>
        </p:nvSpPr>
        <p:spPr>
          <a:xfrm flipV="1">
            <a:off x="4116389" y="2647952"/>
            <a:ext cx="3959226" cy="2401889"/>
          </a:xfrm>
          <a:prstGeom prst="line">
            <a:avLst/>
          </a:prstGeom>
          <a:ln w="31750">
            <a:solidFill>
              <a:srgbClr val="7030A0"/>
            </a:solidFill>
            <a:miter/>
            <a:tailEnd type="triangle"/>
          </a:ln>
        </p:spPr>
        <p:txBody>
          <a:bodyPr lIns="45719" rIns="45719"/>
          <a:lstStyle/>
          <a:p>
            <a:endParaRPr/>
          </a:p>
        </p:txBody>
      </p:sp>
      <p:sp>
        <p:nvSpPr>
          <p:cNvPr id="556" name="Straight Arrow Connector 45"/>
          <p:cNvSpPr/>
          <p:nvPr/>
        </p:nvSpPr>
        <p:spPr>
          <a:xfrm flipV="1">
            <a:off x="4086226" y="2466976"/>
            <a:ext cx="3989389" cy="1574801"/>
          </a:xfrm>
          <a:prstGeom prst="line">
            <a:avLst/>
          </a:prstGeom>
          <a:ln w="31750">
            <a:solidFill>
              <a:srgbClr val="7030A0"/>
            </a:solidFill>
            <a:miter/>
            <a:tailEnd type="triangle"/>
          </a:ln>
        </p:spPr>
        <p:txBody>
          <a:bodyPr lIns="45719" rIns="45719"/>
          <a:lstStyle/>
          <a:p>
            <a:endParaRPr/>
          </a:p>
        </p:txBody>
      </p:sp>
      <p:sp>
        <p:nvSpPr>
          <p:cNvPr id="557" name="Straight Arrow Connector 49"/>
          <p:cNvSpPr/>
          <p:nvPr/>
        </p:nvSpPr>
        <p:spPr>
          <a:xfrm flipV="1">
            <a:off x="4076701" y="2466975"/>
            <a:ext cx="4029078" cy="650876"/>
          </a:xfrm>
          <a:prstGeom prst="line">
            <a:avLst/>
          </a:prstGeom>
          <a:ln w="31750">
            <a:solidFill>
              <a:srgbClr val="7030A0"/>
            </a:solidFill>
            <a:miter/>
            <a:tailEnd type="triangle"/>
          </a:ln>
        </p:spPr>
        <p:txBody>
          <a:bodyPr lIns="45719" rIns="45719"/>
          <a:lstStyle/>
          <a:p>
            <a:endParaRPr/>
          </a:p>
        </p:txBody>
      </p:sp>
      <p:sp>
        <p:nvSpPr>
          <p:cNvPr id="558" name="Straight Arrow Connector 51"/>
          <p:cNvSpPr/>
          <p:nvPr/>
        </p:nvSpPr>
        <p:spPr>
          <a:xfrm>
            <a:off x="4111626" y="3027363"/>
            <a:ext cx="3963989" cy="512763"/>
          </a:xfrm>
          <a:prstGeom prst="line">
            <a:avLst/>
          </a:prstGeom>
          <a:ln w="31750">
            <a:solidFill>
              <a:srgbClr val="00B0F0"/>
            </a:solidFill>
            <a:miter/>
            <a:tailEnd type="triangle"/>
          </a:ln>
        </p:spPr>
        <p:txBody>
          <a:bodyPr lIns="45719" rIns="45719"/>
          <a:lstStyle/>
          <a:p>
            <a:endParaRPr/>
          </a:p>
        </p:txBody>
      </p:sp>
      <p:sp>
        <p:nvSpPr>
          <p:cNvPr id="559" name="Straight Arrow Connector 53"/>
          <p:cNvSpPr/>
          <p:nvPr/>
        </p:nvSpPr>
        <p:spPr>
          <a:xfrm>
            <a:off x="4086226" y="2540000"/>
            <a:ext cx="3954464" cy="1866900"/>
          </a:xfrm>
          <a:prstGeom prst="line">
            <a:avLst/>
          </a:prstGeom>
          <a:ln w="31750">
            <a:solidFill>
              <a:srgbClr val="00B050"/>
            </a:solidFill>
            <a:miter/>
            <a:tailEnd type="triangle"/>
          </a:ln>
        </p:spPr>
        <p:txBody>
          <a:bodyPr lIns="45719" rIns="45719"/>
          <a:lstStyle/>
          <a:p>
            <a:endParaRPr/>
          </a:p>
        </p:txBody>
      </p:sp>
      <p:sp>
        <p:nvSpPr>
          <p:cNvPr id="560" name="Straight Arrow Connector 56"/>
          <p:cNvSpPr/>
          <p:nvPr/>
        </p:nvSpPr>
        <p:spPr>
          <a:xfrm flipV="1">
            <a:off x="4081464" y="4984752"/>
            <a:ext cx="3959226" cy="14289"/>
          </a:xfrm>
          <a:prstGeom prst="line">
            <a:avLst/>
          </a:prstGeom>
          <a:ln w="31750">
            <a:solidFill>
              <a:srgbClr val="FFFF00"/>
            </a:solidFill>
            <a:miter/>
            <a:tailEnd type="triangle"/>
          </a:ln>
        </p:spPr>
        <p:txBody>
          <a:bodyPr lIns="45719" rIns="45719"/>
          <a:lstStyle/>
          <a:p>
            <a:endParaRPr/>
          </a:p>
        </p:txBody>
      </p:sp>
      <p:sp>
        <p:nvSpPr>
          <p:cNvPr id="561" name="Straight Arrow Connector 67"/>
          <p:cNvSpPr/>
          <p:nvPr/>
        </p:nvSpPr>
        <p:spPr>
          <a:xfrm>
            <a:off x="4111628" y="1989138"/>
            <a:ext cx="3929064" cy="577850"/>
          </a:xfrm>
          <a:prstGeom prst="line">
            <a:avLst/>
          </a:prstGeom>
          <a:ln w="31750">
            <a:solidFill>
              <a:srgbClr val="7030A0"/>
            </a:solidFill>
            <a:miter/>
            <a:tailEnd type="triangle"/>
          </a:ln>
        </p:spPr>
        <p:txBody>
          <a:bodyPr lIns="45719" rIns="45719"/>
          <a:lstStyle/>
          <a:p>
            <a:endParaRP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5" name="Image 2" descr="Image 2"/>
          <p:cNvPicPr>
            <a:picLocks noChangeAspect="1"/>
          </p:cNvPicPr>
          <p:nvPr/>
        </p:nvPicPr>
        <p:blipFill>
          <a:blip r:embed="rId2"/>
          <a:stretch>
            <a:fillRect/>
          </a:stretch>
        </p:blipFill>
        <p:spPr>
          <a:xfrm>
            <a:off x="744237" y="1227569"/>
            <a:ext cx="10703526" cy="4402862"/>
          </a:xfrm>
          <a:prstGeom prst="rect">
            <a:avLst/>
          </a:prstGeom>
          <a:ln w="12700">
            <a:miter lim="400000"/>
          </a:ln>
        </p:spPr>
      </p:pic>
      <p:sp>
        <p:nvSpPr>
          <p:cNvPr id="2" name="Title 1">
            <a:extLst>
              <a:ext uri="{FF2B5EF4-FFF2-40B4-BE49-F238E27FC236}">
                <a16:creationId xmlns:a16="http://schemas.microsoft.com/office/drawing/2014/main" id="{FBD50F41-EA57-B2D3-0110-BFB21FB67A61}"/>
              </a:ext>
            </a:extLst>
          </p:cNvPr>
          <p:cNvSpPr txBox="1">
            <a:spLocks/>
          </p:cNvSpPr>
          <p:nvPr/>
        </p:nvSpPr>
        <p:spPr>
          <a:xfrm>
            <a:off x="138856" y="92028"/>
            <a:ext cx="8940881"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What samples to collect - Summary</a:t>
            </a: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7" name="Title 1"/>
          <p:cNvSpPr txBox="1">
            <a:spLocks noGrp="1"/>
          </p:cNvSpPr>
          <p:nvPr>
            <p:ph type="body" sz="half" idx="1"/>
          </p:nvPr>
        </p:nvSpPr>
        <p:spPr>
          <a:xfrm>
            <a:off x="587204" y="1971020"/>
            <a:ext cx="11347453" cy="1870076"/>
          </a:xfrm>
          <a:prstGeom prst="rect">
            <a:avLst/>
          </a:prstGeom>
        </p:spPr>
        <p:txBody>
          <a:bodyPr lIns="54864" tIns="54864" rIns="54864" bIns="54864"/>
          <a:lstStyle>
            <a:lvl1pPr>
              <a:spcBef>
                <a:spcPts val="0"/>
              </a:spcBef>
              <a:defRPr sz="3200"/>
            </a:lvl1pPr>
          </a:lstStyle>
          <a:p>
            <a:r>
              <a:rPr lang="hu-HU" b="1" dirty="0"/>
              <a:t>4</a:t>
            </a:r>
            <a:r>
              <a:rPr b="1" dirty="0"/>
              <a:t>. Sample collection steps </a:t>
            </a: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9" name="Text Placeholder 3"/>
          <p:cNvSpPr txBox="1">
            <a:spLocks noGrp="1"/>
          </p:cNvSpPr>
          <p:nvPr>
            <p:ph type="body" idx="1"/>
          </p:nvPr>
        </p:nvSpPr>
        <p:spPr>
          <a:xfrm>
            <a:off x="1984916" y="1829921"/>
            <a:ext cx="8222168" cy="3198159"/>
          </a:xfrm>
          <a:prstGeom prst="rect">
            <a:avLst/>
          </a:prstGeom>
        </p:spPr>
        <p:txBody>
          <a:bodyPr/>
          <a:lstStyle/>
          <a:p>
            <a:pPr marL="548640" indent="-548640">
              <a:spcBef>
                <a:spcPts val="0"/>
              </a:spcBef>
              <a:buClr>
                <a:schemeClr val="accent3"/>
              </a:buClr>
              <a:buSzPct val="100000"/>
              <a:buAutoNum type="arabicPeriod"/>
            </a:pPr>
            <a:r>
              <a:rPr dirty="0"/>
              <a:t>Protect yourself: put on appropriate personal protective equipment (PPE) based on risk assessment</a:t>
            </a:r>
          </a:p>
          <a:p>
            <a:pPr marL="548640" indent="-548640">
              <a:spcBef>
                <a:spcPts val="0"/>
              </a:spcBef>
              <a:buClr>
                <a:schemeClr val="accent3"/>
              </a:buClr>
              <a:buSzPct val="100000"/>
              <a:buAutoNum type="arabicPeriod"/>
            </a:pPr>
            <a:r>
              <a:rPr dirty="0"/>
              <a:t>Get ready: label containers and forms and assemble all equipment and materials before approaching the patient</a:t>
            </a:r>
          </a:p>
          <a:p>
            <a:pPr marL="548640" indent="-548640">
              <a:spcBef>
                <a:spcPts val="0"/>
              </a:spcBef>
              <a:buClr>
                <a:schemeClr val="accent3"/>
              </a:buClr>
              <a:buSzPct val="100000"/>
              <a:buAutoNum type="arabicPeriod"/>
            </a:pPr>
            <a:r>
              <a:rPr dirty="0"/>
              <a:t>Collect sample: use sterile technique and safety precautions</a:t>
            </a:r>
          </a:p>
          <a:p>
            <a:pPr marL="548640" indent="-548640">
              <a:spcBef>
                <a:spcPts val="0"/>
              </a:spcBef>
              <a:buClr>
                <a:schemeClr val="accent3"/>
              </a:buClr>
              <a:buSzPct val="100000"/>
              <a:buAutoNum type="arabicPeriod"/>
            </a:pPr>
            <a:r>
              <a:rPr dirty="0"/>
              <a:t>Sample Transportation: prepare sample container for transport </a:t>
            </a:r>
          </a:p>
          <a:p>
            <a:pPr marL="548640" indent="-548640">
              <a:spcBef>
                <a:spcPts val="0"/>
              </a:spcBef>
              <a:buClr>
                <a:schemeClr val="accent3"/>
              </a:buClr>
              <a:buSzPct val="100000"/>
              <a:buAutoNum type="arabicPeriod"/>
            </a:pPr>
            <a:r>
              <a:rPr dirty="0"/>
              <a:t>Clean up: manage waste, spills and accidental exposures</a:t>
            </a:r>
          </a:p>
        </p:txBody>
      </p:sp>
      <p:sp>
        <p:nvSpPr>
          <p:cNvPr id="2" name="Title 1">
            <a:extLst>
              <a:ext uri="{FF2B5EF4-FFF2-40B4-BE49-F238E27FC236}">
                <a16:creationId xmlns:a16="http://schemas.microsoft.com/office/drawing/2014/main" id="{BA753CDF-3A79-7A7D-FC20-C5638BE59D06}"/>
              </a:ext>
            </a:extLst>
          </p:cNvPr>
          <p:cNvSpPr txBox="1">
            <a:spLocks/>
          </p:cNvSpPr>
          <p:nvPr/>
        </p:nvSpPr>
        <p:spPr>
          <a:xfrm>
            <a:off x="138856" y="92028"/>
            <a:ext cx="8940881"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Sample collection and transportation</a:t>
            </a: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2" name="TextBox 6"/>
          <p:cNvSpPr txBox="1"/>
          <p:nvPr/>
        </p:nvSpPr>
        <p:spPr>
          <a:xfrm>
            <a:off x="1668020" y="3012431"/>
            <a:ext cx="2054226" cy="22345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ctr">
              <a:defRPr sz="1900">
                <a:latin typeface="+mn-lt"/>
                <a:ea typeface="+mn-ea"/>
                <a:cs typeface="+mn-cs"/>
                <a:sym typeface="Source Sans Pro Regular"/>
              </a:defRPr>
            </a:pPr>
            <a:r>
              <a:rPr dirty="0"/>
              <a:t>WASH</a:t>
            </a:r>
          </a:p>
          <a:p>
            <a:pPr algn="ctr">
              <a:defRPr sz="1900">
                <a:latin typeface="+mn-lt"/>
                <a:ea typeface="+mn-ea"/>
                <a:cs typeface="+mn-cs"/>
                <a:sym typeface="Source Sans Pro Regular"/>
              </a:defRPr>
            </a:pPr>
            <a:r>
              <a:rPr dirty="0"/>
              <a:t>YOUR HANDS BEFORE AND AFTER PATIENT CONTACT AND BETWEEN PATIENTS</a:t>
            </a:r>
          </a:p>
        </p:txBody>
      </p:sp>
      <p:pic>
        <p:nvPicPr>
          <p:cNvPr id="573" name="Picture 7" descr="Picture 7"/>
          <p:cNvPicPr>
            <a:picLocks noChangeAspect="1"/>
          </p:cNvPicPr>
          <p:nvPr/>
        </p:nvPicPr>
        <p:blipFill>
          <a:blip r:embed="rId3"/>
          <a:stretch>
            <a:fillRect/>
          </a:stretch>
        </p:blipFill>
        <p:spPr>
          <a:xfrm>
            <a:off x="1668020" y="1536057"/>
            <a:ext cx="2054226" cy="1393826"/>
          </a:xfrm>
          <a:prstGeom prst="rect">
            <a:avLst/>
          </a:prstGeom>
          <a:ln w="12700">
            <a:miter lim="400000"/>
          </a:ln>
        </p:spPr>
      </p:pic>
      <p:pic>
        <p:nvPicPr>
          <p:cNvPr id="574" name="Picture 8" descr="Picture 8"/>
          <p:cNvPicPr>
            <a:picLocks noChangeAspect="1"/>
          </p:cNvPicPr>
          <p:nvPr/>
        </p:nvPicPr>
        <p:blipFill>
          <a:blip r:embed="rId4"/>
          <a:stretch>
            <a:fillRect/>
          </a:stretch>
        </p:blipFill>
        <p:spPr>
          <a:xfrm>
            <a:off x="7879514" y="1375469"/>
            <a:ext cx="1905001" cy="2032001"/>
          </a:xfrm>
          <a:prstGeom prst="rect">
            <a:avLst/>
          </a:prstGeom>
          <a:ln w="12700">
            <a:miter lim="400000"/>
          </a:ln>
        </p:spPr>
      </p:pic>
      <p:sp>
        <p:nvSpPr>
          <p:cNvPr id="575" name="TextBox 10"/>
          <p:cNvSpPr txBox="1"/>
          <p:nvPr/>
        </p:nvSpPr>
        <p:spPr>
          <a:xfrm>
            <a:off x="4468592" y="1499234"/>
            <a:ext cx="2349420" cy="1929766"/>
          </a:xfrm>
          <a:prstGeom prst="rect">
            <a:avLst/>
          </a:prstGeom>
          <a:ln>
            <a:solidFill>
              <a:srgbClr val="000000"/>
            </a:solidFill>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900">
                <a:latin typeface="+mn-lt"/>
                <a:ea typeface="+mn-ea"/>
                <a:cs typeface="+mn-cs"/>
                <a:sym typeface="Source Sans Pro Regular"/>
              </a:defRPr>
            </a:lvl1pPr>
          </a:lstStyle>
          <a:p>
            <a:r>
              <a:rPr dirty="0"/>
              <a:t>THE MINIMUM RECOMMENDATION IS UNIVERSAL PPE. THIS INCLUDES GLOVES, GOWN AND EYE PROTECTION</a:t>
            </a:r>
          </a:p>
        </p:txBody>
      </p:sp>
      <p:sp>
        <p:nvSpPr>
          <p:cNvPr id="576" name="TextBox 11"/>
          <p:cNvSpPr txBox="1"/>
          <p:nvPr/>
        </p:nvSpPr>
        <p:spPr>
          <a:xfrm>
            <a:off x="7623926" y="3490018"/>
            <a:ext cx="2282826" cy="19297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900">
                <a:latin typeface="+mn-lt"/>
                <a:ea typeface="+mn-ea"/>
                <a:cs typeface="+mn-cs"/>
                <a:sym typeface="Source Sans Pro Regular"/>
              </a:defRPr>
            </a:lvl1pPr>
          </a:lstStyle>
          <a:p>
            <a:r>
              <a:t>WEAR FULL PPE IF, FOR INSTANCE, A VIRAL HAEMORRHAGIC FEVER OR PANDEMIC FLU IS SUSPECTED</a:t>
            </a:r>
          </a:p>
        </p:txBody>
      </p:sp>
      <p:pic>
        <p:nvPicPr>
          <p:cNvPr id="577" name="Picture 15" descr="Picture 15"/>
          <p:cNvPicPr>
            <a:picLocks noChangeAspect="1"/>
          </p:cNvPicPr>
          <p:nvPr/>
        </p:nvPicPr>
        <p:blipFill>
          <a:blip r:embed="rId5"/>
          <a:srcRect l="75600" t="19949" r="4712" b="54849"/>
          <a:stretch>
            <a:fillRect/>
          </a:stretch>
        </p:blipFill>
        <p:spPr>
          <a:xfrm>
            <a:off x="4467839" y="3407470"/>
            <a:ext cx="1062038" cy="1109664"/>
          </a:xfrm>
          <a:prstGeom prst="rect">
            <a:avLst/>
          </a:prstGeom>
          <a:ln w="12700">
            <a:miter lim="400000"/>
          </a:ln>
        </p:spPr>
      </p:pic>
      <p:pic>
        <p:nvPicPr>
          <p:cNvPr id="578" name="Picture 16" descr="Picture 16"/>
          <p:cNvPicPr>
            <a:picLocks noChangeAspect="1"/>
          </p:cNvPicPr>
          <p:nvPr/>
        </p:nvPicPr>
        <p:blipFill>
          <a:blip r:embed="rId5"/>
          <a:srcRect l="74812" t="44100" r="777" b="11800"/>
          <a:stretch>
            <a:fillRect/>
          </a:stretch>
        </p:blipFill>
        <p:spPr>
          <a:xfrm>
            <a:off x="5736249" y="3537645"/>
            <a:ext cx="1373189" cy="1798639"/>
          </a:xfrm>
          <a:prstGeom prst="rect">
            <a:avLst/>
          </a:prstGeom>
          <a:ln w="12700">
            <a:miter lim="400000"/>
          </a:ln>
        </p:spPr>
      </p:pic>
      <p:pic>
        <p:nvPicPr>
          <p:cNvPr id="579" name="Picture 17" descr="Picture 17"/>
          <p:cNvPicPr>
            <a:picLocks noChangeAspect="1"/>
          </p:cNvPicPr>
          <p:nvPr/>
        </p:nvPicPr>
        <p:blipFill>
          <a:blip r:embed="rId6"/>
          <a:srcRect l="54726" t="27951" r="29526" b="53148"/>
          <a:stretch>
            <a:fillRect/>
          </a:stretch>
        </p:blipFill>
        <p:spPr>
          <a:xfrm>
            <a:off x="4498001" y="4574283"/>
            <a:ext cx="1050926" cy="971551"/>
          </a:xfrm>
          <a:prstGeom prst="rect">
            <a:avLst/>
          </a:prstGeom>
          <a:ln w="12700">
            <a:miter lim="400000"/>
          </a:ln>
        </p:spPr>
      </p:pic>
      <p:sp>
        <p:nvSpPr>
          <p:cNvPr id="580" name="TextBox 21"/>
          <p:cNvSpPr txBox="1"/>
          <p:nvPr/>
        </p:nvSpPr>
        <p:spPr>
          <a:xfrm>
            <a:off x="4971398" y="5825108"/>
            <a:ext cx="2249205" cy="2646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4864" tIns="54864" rIns="54864" bIns="54864">
            <a:spAutoFit/>
          </a:bodyPr>
          <a:lstStyle>
            <a:lvl1pPr>
              <a:defRPr sz="1200">
                <a:latin typeface="+mn-lt"/>
                <a:ea typeface="+mn-ea"/>
                <a:cs typeface="+mn-cs"/>
                <a:sym typeface="Source Sans Pro Regular"/>
              </a:defRPr>
            </a:lvl1pPr>
          </a:lstStyle>
          <a:p>
            <a:r>
              <a:rPr sz="1000" dirty="0"/>
              <a:t>Graphics adapted from: RRT lab module</a:t>
            </a:r>
          </a:p>
        </p:txBody>
      </p:sp>
      <p:sp>
        <p:nvSpPr>
          <p:cNvPr id="2" name="Title 1">
            <a:extLst>
              <a:ext uri="{FF2B5EF4-FFF2-40B4-BE49-F238E27FC236}">
                <a16:creationId xmlns:a16="http://schemas.microsoft.com/office/drawing/2014/main" id="{1FDEEB49-57EE-CFF1-C5F4-B493E9EBB1B6}"/>
              </a:ext>
            </a:extLst>
          </p:cNvPr>
          <p:cNvSpPr txBox="1">
            <a:spLocks/>
          </p:cNvSpPr>
          <p:nvPr/>
        </p:nvSpPr>
        <p:spPr>
          <a:xfrm>
            <a:off x="138857" y="92028"/>
            <a:ext cx="5957144"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Protect yourself</a:t>
            </a: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5" name="Image 4" descr="Image 4"/>
          <p:cNvPicPr>
            <a:picLocks noChangeAspect="1"/>
          </p:cNvPicPr>
          <p:nvPr/>
        </p:nvPicPr>
        <p:blipFill>
          <a:blip r:embed="rId3"/>
          <a:srcRect t="633" b="2758"/>
          <a:stretch>
            <a:fillRect/>
          </a:stretch>
        </p:blipFill>
        <p:spPr>
          <a:xfrm>
            <a:off x="2994679" y="1529947"/>
            <a:ext cx="6078354" cy="4583590"/>
          </a:xfrm>
          <a:prstGeom prst="rect">
            <a:avLst/>
          </a:prstGeom>
          <a:ln w="12700">
            <a:miter lim="400000"/>
          </a:ln>
        </p:spPr>
      </p:pic>
      <p:sp>
        <p:nvSpPr>
          <p:cNvPr id="586" name="Rectangle 5"/>
          <p:cNvSpPr txBox="1"/>
          <p:nvPr/>
        </p:nvSpPr>
        <p:spPr>
          <a:xfrm>
            <a:off x="292141" y="872434"/>
            <a:ext cx="10094733" cy="5232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2800">
                <a:solidFill>
                  <a:schemeClr val="accent2"/>
                </a:solidFill>
                <a:latin typeface="Source Sans Pro Bold"/>
                <a:ea typeface="Source Sans Pro Bold"/>
                <a:cs typeface="Source Sans Pro Bold"/>
                <a:sym typeface="Source Sans Pro Bold"/>
              </a:defRPr>
            </a:lvl1pPr>
          </a:lstStyle>
          <a:p>
            <a:r>
              <a:rPr b="1" dirty="0"/>
              <a:t>To decide which level of PPE will provide enough protection :</a:t>
            </a:r>
          </a:p>
        </p:txBody>
      </p:sp>
      <p:sp>
        <p:nvSpPr>
          <p:cNvPr id="2" name="Title 1">
            <a:extLst>
              <a:ext uri="{FF2B5EF4-FFF2-40B4-BE49-F238E27FC236}">
                <a16:creationId xmlns:a16="http://schemas.microsoft.com/office/drawing/2014/main" id="{08F90353-190D-6969-CFA1-27E872E0AE95}"/>
              </a:ext>
            </a:extLst>
          </p:cNvPr>
          <p:cNvSpPr txBox="1">
            <a:spLocks/>
          </p:cNvSpPr>
          <p:nvPr/>
        </p:nvSpPr>
        <p:spPr>
          <a:xfrm>
            <a:off x="138857" y="92028"/>
            <a:ext cx="5957144"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Protect yourself</a:t>
            </a: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1" name="Text Placeholder 5"/>
          <p:cNvSpPr txBox="1">
            <a:spLocks noGrp="1"/>
          </p:cNvSpPr>
          <p:nvPr>
            <p:ph type="body" idx="1"/>
          </p:nvPr>
        </p:nvSpPr>
        <p:spPr>
          <a:xfrm>
            <a:off x="1780223" y="1167244"/>
            <a:ext cx="9319366" cy="4884008"/>
          </a:xfrm>
          <a:prstGeom prst="rect">
            <a:avLst/>
          </a:prstGeom>
        </p:spPr>
        <p:txBody>
          <a:bodyPr/>
          <a:lstStyle/>
          <a:p>
            <a:pPr marL="339470" indent="-339470" defTabSz="286426">
              <a:spcBef>
                <a:spcPts val="0"/>
              </a:spcBef>
              <a:buClr>
                <a:srgbClr val="C00000"/>
              </a:buClr>
              <a:buSzPct val="100000"/>
              <a:buFont typeface="Arial"/>
              <a:buChar char="•"/>
              <a:defRPr sz="1979"/>
            </a:pPr>
            <a:r>
              <a:rPr dirty="0"/>
              <a:t>The PPE level of protection should be appropriate for the pathogen and the activity being performed.  </a:t>
            </a:r>
          </a:p>
          <a:p>
            <a:pPr marL="339470" indent="-339470" defTabSz="286426">
              <a:spcBef>
                <a:spcPts val="0"/>
              </a:spcBef>
              <a:buClr>
                <a:schemeClr val="accent3"/>
              </a:buClr>
              <a:buSzPct val="100000"/>
              <a:buFont typeface="Arial"/>
              <a:buChar char="•"/>
              <a:defRPr sz="1979"/>
            </a:pPr>
            <a:endParaRPr dirty="0"/>
          </a:p>
          <a:p>
            <a:pPr marL="339470" indent="-339470" defTabSz="286426">
              <a:spcBef>
                <a:spcPts val="0"/>
              </a:spcBef>
              <a:buClr>
                <a:srgbClr val="C00000"/>
              </a:buClr>
              <a:buSzPct val="100000"/>
              <a:buFont typeface="Arial"/>
              <a:buChar char="•"/>
              <a:defRPr sz="1979"/>
            </a:pPr>
            <a:r>
              <a:rPr dirty="0"/>
              <a:t>Minimum PPE recommendations:</a:t>
            </a:r>
          </a:p>
          <a:p>
            <a:pPr marL="338716" indent="-338716" defTabSz="286426">
              <a:spcBef>
                <a:spcPts val="0"/>
              </a:spcBef>
              <a:buClr>
                <a:srgbClr val="C00000"/>
              </a:buClr>
              <a:buSzPct val="100000"/>
              <a:buAutoNum type="arabicPeriod"/>
              <a:defRPr sz="1979"/>
            </a:pPr>
            <a:r>
              <a:rPr dirty="0"/>
              <a:t>Blood-borne/Body Fluid Pathogens:</a:t>
            </a:r>
          </a:p>
          <a:p>
            <a:pPr marL="791344" lvl="1" indent="-338716" defTabSz="286426">
              <a:spcBef>
                <a:spcPts val="0"/>
              </a:spcBef>
              <a:buClr>
                <a:srgbClr val="C00000"/>
              </a:buClr>
              <a:buFont typeface="Arial"/>
              <a:defRPr sz="1979"/>
            </a:pPr>
            <a:r>
              <a:rPr dirty="0"/>
              <a:t>Low Risk:  gloves, gown, goggles</a:t>
            </a:r>
          </a:p>
          <a:p>
            <a:pPr marL="791344" lvl="1" indent="-338716" defTabSz="286426">
              <a:spcBef>
                <a:spcPts val="0"/>
              </a:spcBef>
              <a:buClr>
                <a:srgbClr val="C00000"/>
              </a:buClr>
              <a:buFont typeface="Arial"/>
              <a:defRPr sz="1979"/>
            </a:pPr>
            <a:r>
              <a:rPr dirty="0"/>
              <a:t>Medium Risk:  gloves, gown, face shield</a:t>
            </a:r>
          </a:p>
          <a:p>
            <a:pPr marL="791344" lvl="1" indent="-338716" defTabSz="286426">
              <a:spcBef>
                <a:spcPts val="0"/>
              </a:spcBef>
              <a:buClr>
                <a:srgbClr val="C00000"/>
              </a:buClr>
              <a:buFont typeface="Arial"/>
              <a:defRPr sz="1979"/>
            </a:pPr>
            <a:r>
              <a:rPr dirty="0"/>
              <a:t>High Risk:  double gloves, gown, full respiratory protection, boots.</a:t>
            </a:r>
          </a:p>
          <a:p>
            <a:pPr marL="452627" lvl="1" indent="-71606" defTabSz="286426">
              <a:spcBef>
                <a:spcPts val="0"/>
              </a:spcBef>
              <a:buClr>
                <a:schemeClr val="accent3"/>
              </a:buClr>
              <a:buFont typeface="Arial"/>
              <a:defRPr sz="1979"/>
            </a:pPr>
            <a:endParaRPr dirty="0"/>
          </a:p>
          <a:p>
            <a:pPr marL="338716" indent="-338716" defTabSz="286426">
              <a:spcBef>
                <a:spcPts val="0"/>
              </a:spcBef>
              <a:buClr>
                <a:srgbClr val="C00000"/>
              </a:buClr>
              <a:buSzPct val="100000"/>
              <a:buAutoNum type="arabicPeriod"/>
              <a:defRPr sz="1979"/>
            </a:pPr>
            <a:r>
              <a:rPr dirty="0"/>
              <a:t>Airborne Pathogens:</a:t>
            </a:r>
          </a:p>
          <a:p>
            <a:pPr marL="791344" lvl="1" indent="-338716" defTabSz="286426">
              <a:spcBef>
                <a:spcPts val="0"/>
              </a:spcBef>
              <a:buClr>
                <a:srgbClr val="C00000"/>
              </a:buClr>
              <a:buFont typeface="Arial"/>
              <a:defRPr sz="1979"/>
            </a:pPr>
            <a:r>
              <a:rPr dirty="0"/>
              <a:t>Low Risk:  gloves, gown, goggles, partial respiratory protection*</a:t>
            </a:r>
          </a:p>
          <a:p>
            <a:pPr marL="791344" lvl="1" indent="-338716" defTabSz="286426">
              <a:spcBef>
                <a:spcPts val="0"/>
              </a:spcBef>
              <a:buClr>
                <a:srgbClr val="C00000"/>
              </a:buClr>
              <a:buFont typeface="Arial"/>
              <a:defRPr sz="1979"/>
            </a:pPr>
            <a:r>
              <a:rPr dirty="0"/>
              <a:t>Medium Risk:  gloves, gown, goggles, full respiratory protection**</a:t>
            </a:r>
          </a:p>
          <a:p>
            <a:pPr marL="791344" lvl="1" indent="-338716" defTabSz="286426">
              <a:spcBef>
                <a:spcPts val="0"/>
              </a:spcBef>
              <a:buClr>
                <a:srgbClr val="C00000"/>
              </a:buClr>
              <a:buFont typeface="Arial"/>
              <a:defRPr sz="1979"/>
            </a:pPr>
            <a:r>
              <a:rPr dirty="0"/>
              <a:t>High Risk:  double gloves, gown, full respiratory protection.  </a:t>
            </a:r>
          </a:p>
          <a:p>
            <a:pPr marL="452627" lvl="1" indent="-71606" defTabSz="286426">
              <a:spcBef>
                <a:spcPts val="0"/>
              </a:spcBef>
              <a:buClr>
                <a:schemeClr val="accent3"/>
              </a:buClr>
              <a:buFont typeface="Arial"/>
              <a:defRPr sz="1979"/>
            </a:pPr>
            <a:endParaRPr dirty="0"/>
          </a:p>
          <a:p>
            <a:pPr marL="338716" indent="-338716" defTabSz="286426">
              <a:spcBef>
                <a:spcPts val="0"/>
              </a:spcBef>
              <a:buClr>
                <a:srgbClr val="C00000"/>
              </a:buClr>
              <a:buSzPct val="100000"/>
              <a:buAutoNum type="arabicPeriod"/>
              <a:defRPr sz="1979"/>
            </a:pPr>
            <a:r>
              <a:rPr dirty="0"/>
              <a:t>Vector Borne Pathogens:</a:t>
            </a:r>
          </a:p>
          <a:p>
            <a:pPr marL="791344" lvl="1" indent="-338716" defTabSz="286426">
              <a:spcBef>
                <a:spcPts val="0"/>
              </a:spcBef>
              <a:buClr>
                <a:srgbClr val="C00000"/>
              </a:buClr>
              <a:buFont typeface="Arial"/>
              <a:defRPr sz="1979"/>
            </a:pPr>
            <a:r>
              <a:rPr dirty="0"/>
              <a:t>Use PPE appropriate for Blood-borne/Body Fluid Pathogens;</a:t>
            </a:r>
          </a:p>
          <a:p>
            <a:pPr marL="791344" lvl="1" indent="-338716" defTabSz="286426">
              <a:spcBef>
                <a:spcPts val="0"/>
              </a:spcBef>
              <a:buClr>
                <a:srgbClr val="C00000"/>
              </a:buClr>
              <a:buFont typeface="Arial"/>
              <a:defRPr sz="1979"/>
            </a:pPr>
            <a:r>
              <a:rPr dirty="0"/>
              <a:t>Insect repellant should also be used.</a:t>
            </a:r>
          </a:p>
        </p:txBody>
      </p:sp>
      <p:sp>
        <p:nvSpPr>
          <p:cNvPr id="592" name="TextBox 1"/>
          <p:cNvSpPr txBox="1"/>
          <p:nvPr/>
        </p:nvSpPr>
        <p:spPr>
          <a:xfrm>
            <a:off x="3439460" y="5994865"/>
            <a:ext cx="5313080" cy="41857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4864" tIns="54864" rIns="54864" bIns="54864">
            <a:spAutoFit/>
          </a:bodyPr>
          <a:lstStyle/>
          <a:p>
            <a:pPr>
              <a:defRPr sz="1400">
                <a:solidFill>
                  <a:srgbClr val="C00000"/>
                </a:solidFill>
                <a:latin typeface="+mn-lt"/>
                <a:ea typeface="+mn-ea"/>
                <a:cs typeface="+mn-cs"/>
                <a:sym typeface="Source Sans Pro Regular"/>
              </a:defRPr>
            </a:pPr>
            <a:r>
              <a:rPr sz="1000" dirty="0"/>
              <a:t>* Partial respiratory protection = surgical mask</a:t>
            </a:r>
          </a:p>
          <a:p>
            <a:pPr>
              <a:defRPr sz="1400">
                <a:solidFill>
                  <a:srgbClr val="C00000"/>
                </a:solidFill>
                <a:latin typeface="+mn-lt"/>
                <a:ea typeface="+mn-ea"/>
                <a:cs typeface="+mn-cs"/>
                <a:sym typeface="Source Sans Pro Regular"/>
              </a:defRPr>
            </a:pPr>
            <a:r>
              <a:rPr sz="1000" dirty="0"/>
              <a:t>** Full respiratory protection = N95 &amp; face shield or Power Air Purifying Respirator System - PAPR)</a:t>
            </a:r>
          </a:p>
        </p:txBody>
      </p:sp>
      <p:sp>
        <p:nvSpPr>
          <p:cNvPr id="593" name="TextBox 7"/>
          <p:cNvSpPr txBox="1"/>
          <p:nvPr/>
        </p:nvSpPr>
        <p:spPr>
          <a:xfrm>
            <a:off x="335347" y="694782"/>
            <a:ext cx="6058839" cy="44475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2800" b="1">
                <a:solidFill>
                  <a:srgbClr val="C00000"/>
                </a:solidFill>
              </a:defRPr>
            </a:lvl1pPr>
          </a:lstStyle>
          <a:p>
            <a:r>
              <a:rPr dirty="0"/>
              <a:t>PPE Levels </a:t>
            </a:r>
          </a:p>
        </p:txBody>
      </p:sp>
      <p:sp>
        <p:nvSpPr>
          <p:cNvPr id="2" name="Title 1">
            <a:extLst>
              <a:ext uri="{FF2B5EF4-FFF2-40B4-BE49-F238E27FC236}">
                <a16:creationId xmlns:a16="http://schemas.microsoft.com/office/drawing/2014/main" id="{AB488721-4CB3-23CE-4BFD-E50FAA115C75}"/>
              </a:ext>
            </a:extLst>
          </p:cNvPr>
          <p:cNvSpPr txBox="1">
            <a:spLocks/>
          </p:cNvSpPr>
          <p:nvPr/>
        </p:nvSpPr>
        <p:spPr>
          <a:xfrm>
            <a:off x="138857" y="92028"/>
            <a:ext cx="5957144"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Protect yourself</a:t>
            </a: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8" name="Picture 50" descr="Picture 50"/>
          <p:cNvPicPr>
            <a:picLocks noChangeAspect="1"/>
          </p:cNvPicPr>
          <p:nvPr/>
        </p:nvPicPr>
        <p:blipFill>
          <a:blip r:embed="rId3"/>
          <a:srcRect l="54726" t="27951" r="29525" b="53149"/>
          <a:stretch>
            <a:fillRect/>
          </a:stretch>
        </p:blipFill>
        <p:spPr>
          <a:xfrm>
            <a:off x="1582740" y="4905374"/>
            <a:ext cx="1052513" cy="973139"/>
          </a:xfrm>
          <a:prstGeom prst="rect">
            <a:avLst/>
          </a:prstGeom>
          <a:ln w="12700">
            <a:miter lim="400000"/>
          </a:ln>
        </p:spPr>
      </p:pic>
      <p:pic>
        <p:nvPicPr>
          <p:cNvPr id="599" name="Picture 41" descr="Picture 41"/>
          <p:cNvPicPr>
            <a:picLocks noChangeAspect="1"/>
          </p:cNvPicPr>
          <p:nvPr/>
        </p:nvPicPr>
        <p:blipFill>
          <a:blip r:embed="rId4"/>
          <a:srcRect l="75600" t="19949" r="4712" b="54849"/>
          <a:stretch>
            <a:fillRect/>
          </a:stretch>
        </p:blipFill>
        <p:spPr>
          <a:xfrm>
            <a:off x="1573215" y="1936750"/>
            <a:ext cx="1062038" cy="1111250"/>
          </a:xfrm>
          <a:prstGeom prst="rect">
            <a:avLst/>
          </a:prstGeom>
          <a:ln w="12700">
            <a:miter lim="400000"/>
          </a:ln>
        </p:spPr>
      </p:pic>
      <p:pic>
        <p:nvPicPr>
          <p:cNvPr id="600" name="Picture 61" descr="Picture 61"/>
          <p:cNvPicPr>
            <a:picLocks noChangeAspect="1"/>
          </p:cNvPicPr>
          <p:nvPr/>
        </p:nvPicPr>
        <p:blipFill>
          <a:blip r:embed="rId5"/>
          <a:stretch>
            <a:fillRect/>
          </a:stretch>
        </p:blipFill>
        <p:spPr>
          <a:xfrm>
            <a:off x="4400553" y="4938715"/>
            <a:ext cx="815976" cy="746126"/>
          </a:xfrm>
          <a:prstGeom prst="rect">
            <a:avLst/>
          </a:prstGeom>
          <a:ln w="12700">
            <a:miter lim="400000"/>
          </a:ln>
        </p:spPr>
      </p:pic>
      <p:grpSp>
        <p:nvGrpSpPr>
          <p:cNvPr id="608" name="Group 19"/>
          <p:cNvGrpSpPr/>
          <p:nvPr/>
        </p:nvGrpSpPr>
        <p:grpSpPr>
          <a:xfrm>
            <a:off x="2279650" y="1081150"/>
            <a:ext cx="8226425" cy="1720863"/>
            <a:chOff x="0" y="0"/>
            <a:chExt cx="8226424" cy="1720861"/>
          </a:xfrm>
        </p:grpSpPr>
        <p:sp>
          <p:nvSpPr>
            <p:cNvPr id="601" name="TextBox 28"/>
            <p:cNvSpPr txBox="1"/>
            <p:nvPr/>
          </p:nvSpPr>
          <p:spPr>
            <a:xfrm>
              <a:off x="0" y="0"/>
              <a:ext cx="1656221" cy="393065"/>
            </a:xfrm>
            <a:prstGeom prst="rect">
              <a:avLst/>
            </a:prstGeom>
            <a:noFill/>
            <a:ln w="9525" cap="flat">
              <a:solidFill>
                <a:srgbClr val="000000"/>
              </a:solidFill>
              <a:prstDash val="solid"/>
              <a:miter lim="8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a:defRPr>
                  <a:latin typeface="+mn-lt"/>
                  <a:ea typeface="+mn-ea"/>
                  <a:cs typeface="+mn-cs"/>
                  <a:sym typeface="Source Sans Pro Regular"/>
                </a:defRPr>
              </a:lvl1pPr>
            </a:lstStyle>
            <a:p>
              <a:r>
                <a:t>UNIVERSAL PPE</a:t>
              </a:r>
            </a:p>
          </p:txBody>
        </p:sp>
        <p:sp>
          <p:nvSpPr>
            <p:cNvPr id="602" name="TextBox 29"/>
            <p:cNvSpPr txBox="1"/>
            <p:nvPr/>
          </p:nvSpPr>
          <p:spPr>
            <a:xfrm>
              <a:off x="5832778" y="0"/>
              <a:ext cx="1296173" cy="393066"/>
            </a:xfrm>
            <a:prstGeom prst="rect">
              <a:avLst/>
            </a:prstGeom>
            <a:noFill/>
            <a:ln w="9525" cap="flat">
              <a:solidFill>
                <a:srgbClr val="000000"/>
              </a:solidFill>
              <a:prstDash val="solid"/>
              <a:miter lim="8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algn="ctr">
                <a:defRPr>
                  <a:latin typeface="+mn-lt"/>
                  <a:ea typeface="+mn-ea"/>
                  <a:cs typeface="+mn-cs"/>
                  <a:sym typeface="Source Sans Pro Regular"/>
                </a:defRPr>
              </a:lvl1pPr>
            </a:lstStyle>
            <a:p>
              <a:r>
                <a:t>FULL PPE</a:t>
              </a:r>
            </a:p>
          </p:txBody>
        </p:sp>
        <p:sp>
          <p:nvSpPr>
            <p:cNvPr id="603" name="Straight Arrow Connector 31"/>
            <p:cNvSpPr/>
            <p:nvPr/>
          </p:nvSpPr>
          <p:spPr>
            <a:xfrm>
              <a:off x="1655762" y="184149"/>
              <a:ext cx="4176713" cy="1"/>
            </a:xfrm>
            <a:prstGeom prst="line">
              <a:avLst/>
            </a:prstGeom>
            <a:noFill/>
            <a:ln w="6350" cap="flat">
              <a:solidFill>
                <a:srgbClr val="000000"/>
              </a:solidFill>
              <a:prstDash val="solid"/>
              <a:miter lim="800000"/>
              <a:tailEnd type="triangle" w="med" len="med"/>
            </a:ln>
            <a:effectLst/>
          </p:spPr>
          <p:txBody>
            <a:bodyPr wrap="square" lIns="45719" tIns="45719" rIns="45719" bIns="45719" numCol="1" anchor="t">
              <a:noAutofit/>
            </a:bodyPr>
            <a:lstStyle/>
            <a:p>
              <a:endParaRPr/>
            </a:p>
          </p:txBody>
        </p:sp>
        <p:sp>
          <p:nvSpPr>
            <p:cNvPr id="604" name="TextBox 15"/>
            <p:cNvSpPr txBox="1"/>
            <p:nvPr/>
          </p:nvSpPr>
          <p:spPr>
            <a:xfrm>
              <a:off x="4409916" y="1327796"/>
              <a:ext cx="1656222" cy="393066"/>
            </a:xfrm>
            <a:prstGeom prst="rect">
              <a:avLst/>
            </a:prstGeom>
            <a:noFill/>
            <a:ln w="9525" cap="flat">
              <a:solidFill>
                <a:srgbClr val="000000"/>
              </a:solidFill>
              <a:prstDash val="solid"/>
              <a:miter lim="8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algn="ctr">
                <a:defRPr>
                  <a:latin typeface="+mn-lt"/>
                  <a:ea typeface="+mn-ea"/>
                  <a:cs typeface="+mn-cs"/>
                  <a:sym typeface="Source Sans Pro Regular"/>
                </a:defRPr>
              </a:lvl1pPr>
            </a:lstStyle>
            <a:p>
              <a:r>
                <a:t>BLOOD BORNE</a:t>
              </a:r>
            </a:p>
          </p:txBody>
        </p:sp>
        <p:sp>
          <p:nvSpPr>
            <p:cNvPr id="605" name="TextBox 17"/>
            <p:cNvSpPr txBox="1"/>
            <p:nvPr/>
          </p:nvSpPr>
          <p:spPr>
            <a:xfrm>
              <a:off x="6930252" y="1327796"/>
              <a:ext cx="1296173" cy="393066"/>
            </a:xfrm>
            <a:prstGeom prst="rect">
              <a:avLst/>
            </a:prstGeom>
            <a:noFill/>
            <a:ln w="9525" cap="flat">
              <a:solidFill>
                <a:srgbClr val="000000"/>
              </a:solidFill>
              <a:prstDash val="solid"/>
              <a:miter lim="8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algn="ctr">
                <a:defRPr>
                  <a:latin typeface="+mn-lt"/>
                  <a:ea typeface="+mn-ea"/>
                  <a:cs typeface="+mn-cs"/>
                  <a:sym typeface="Source Sans Pro Regular"/>
                </a:defRPr>
              </a:lvl1pPr>
            </a:lstStyle>
            <a:p>
              <a:r>
                <a:t>AIR BORNE</a:t>
              </a:r>
            </a:p>
          </p:txBody>
        </p:sp>
        <p:sp>
          <p:nvSpPr>
            <p:cNvPr id="606" name="Straight Arrow Connector 9"/>
            <p:cNvSpPr/>
            <p:nvPr/>
          </p:nvSpPr>
          <p:spPr>
            <a:xfrm flipH="1">
              <a:off x="5238027" y="369331"/>
              <a:ext cx="1242838" cy="958465"/>
            </a:xfrm>
            <a:prstGeom prst="line">
              <a:avLst/>
            </a:prstGeom>
            <a:noFill/>
            <a:ln w="6350" cap="flat">
              <a:solidFill>
                <a:srgbClr val="000000"/>
              </a:solidFill>
              <a:prstDash val="solid"/>
              <a:miter lim="800000"/>
              <a:tailEnd type="triangle" w="med" len="med"/>
            </a:ln>
            <a:effectLst/>
          </p:spPr>
          <p:txBody>
            <a:bodyPr wrap="square" lIns="45719" tIns="45719" rIns="45719" bIns="45719" numCol="1" anchor="t">
              <a:noAutofit/>
            </a:bodyPr>
            <a:lstStyle/>
            <a:p>
              <a:endParaRPr/>
            </a:p>
          </p:txBody>
        </p:sp>
        <p:sp>
          <p:nvSpPr>
            <p:cNvPr id="607" name="Straight Arrow Connector 11"/>
            <p:cNvSpPr/>
            <p:nvPr/>
          </p:nvSpPr>
          <p:spPr>
            <a:xfrm>
              <a:off x="6480865" y="369331"/>
              <a:ext cx="1097475" cy="958464"/>
            </a:xfrm>
            <a:prstGeom prst="line">
              <a:avLst/>
            </a:prstGeom>
            <a:noFill/>
            <a:ln w="6350" cap="flat">
              <a:solidFill>
                <a:srgbClr val="000000"/>
              </a:solidFill>
              <a:prstDash val="solid"/>
              <a:miter lim="800000"/>
              <a:tailEnd type="triangle" w="med" len="med"/>
            </a:ln>
            <a:effectLst/>
          </p:spPr>
          <p:txBody>
            <a:bodyPr wrap="square" lIns="45719" tIns="45719" rIns="45719" bIns="45719" numCol="1" anchor="t">
              <a:noAutofit/>
            </a:bodyPr>
            <a:lstStyle/>
            <a:p>
              <a:endParaRPr/>
            </a:p>
          </p:txBody>
        </p:sp>
      </p:grpSp>
      <p:sp>
        <p:nvSpPr>
          <p:cNvPr id="609" name="Rectangle 24"/>
          <p:cNvSpPr/>
          <p:nvPr/>
        </p:nvSpPr>
        <p:spPr>
          <a:xfrm>
            <a:off x="1616077" y="1905000"/>
            <a:ext cx="2338389" cy="4059238"/>
          </a:xfrm>
          <a:prstGeom prst="rect">
            <a:avLst/>
          </a:prstGeom>
          <a:ln w="31750">
            <a:solidFill>
              <a:srgbClr val="011749"/>
            </a:solidFill>
            <a:miter/>
          </a:ln>
        </p:spPr>
        <p:txBody>
          <a:bodyPr lIns="45719" rIns="45719" anchor="ctr"/>
          <a:lstStyle/>
          <a:p>
            <a:pPr algn="ctr">
              <a:defRPr>
                <a:solidFill>
                  <a:srgbClr val="FFFFFF"/>
                </a:solidFill>
                <a:latin typeface="+mn-lt"/>
                <a:ea typeface="+mn-ea"/>
                <a:cs typeface="+mn-cs"/>
                <a:sym typeface="Source Sans Pro Regular"/>
              </a:defRPr>
            </a:pPr>
            <a:endParaRPr/>
          </a:p>
        </p:txBody>
      </p:sp>
      <p:sp>
        <p:nvSpPr>
          <p:cNvPr id="610" name="Cross 14"/>
          <p:cNvSpPr/>
          <p:nvPr/>
        </p:nvSpPr>
        <p:spPr>
          <a:xfrm>
            <a:off x="4059240" y="3703639"/>
            <a:ext cx="358776" cy="355601"/>
          </a:xfrm>
          <a:prstGeom prst="plus">
            <a:avLst>
              <a:gd name="adj" fmla="val 25000"/>
            </a:avLst>
          </a:prstGeom>
          <a:solidFill>
            <a:srgbClr val="000000"/>
          </a:solidFill>
          <a:ln w="12700">
            <a:miter lim="400000"/>
          </a:ln>
        </p:spPr>
        <p:txBody>
          <a:bodyPr lIns="45719" rIns="45719" anchor="ctr"/>
          <a:lstStyle/>
          <a:p>
            <a:pPr algn="ctr">
              <a:defRPr>
                <a:solidFill>
                  <a:srgbClr val="FFFFFF"/>
                </a:solidFill>
                <a:latin typeface="+mn-lt"/>
                <a:ea typeface="+mn-ea"/>
                <a:cs typeface="+mn-cs"/>
                <a:sym typeface="Source Sans Pro Regular"/>
              </a:defRPr>
            </a:pPr>
            <a:endParaRPr/>
          </a:p>
        </p:txBody>
      </p:sp>
      <p:grpSp>
        <p:nvGrpSpPr>
          <p:cNvPr id="613" name="Group 21"/>
          <p:cNvGrpSpPr/>
          <p:nvPr/>
        </p:nvGrpSpPr>
        <p:grpSpPr>
          <a:xfrm>
            <a:off x="6011359" y="3649845"/>
            <a:ext cx="459669" cy="512083"/>
            <a:chOff x="0" y="0"/>
            <a:chExt cx="459668" cy="512082"/>
          </a:xfrm>
        </p:grpSpPr>
        <p:sp>
          <p:nvSpPr>
            <p:cNvPr id="611" name="Rectangle 36"/>
            <p:cNvSpPr/>
            <p:nvPr/>
          </p:nvSpPr>
          <p:spPr>
            <a:xfrm>
              <a:off x="-1" y="-1"/>
              <a:ext cx="459670" cy="190554"/>
            </a:xfrm>
            <a:prstGeom prst="rect">
              <a:avLst/>
            </a:prstGeom>
            <a:solidFill>
              <a:srgbClr val="000000"/>
            </a:solidFill>
            <a:ln w="12700" cap="flat">
              <a:noFill/>
              <a:miter lim="400000"/>
            </a:ln>
            <a:effectLst/>
          </p:spPr>
          <p:txBody>
            <a:bodyPr wrap="square" lIns="45719" tIns="45719" rIns="45719" bIns="45719" numCol="1" anchor="ctr">
              <a:noAutofit/>
            </a:bodyPr>
            <a:lstStyle/>
            <a:p>
              <a:pPr algn="ctr">
                <a:defRPr>
                  <a:solidFill>
                    <a:srgbClr val="FFFFFF"/>
                  </a:solidFill>
                  <a:latin typeface="+mn-lt"/>
                  <a:ea typeface="+mn-ea"/>
                  <a:cs typeface="+mn-cs"/>
                  <a:sym typeface="Source Sans Pro Regular"/>
                </a:defRPr>
              </a:pPr>
              <a:endParaRPr/>
            </a:p>
          </p:txBody>
        </p:sp>
        <p:sp>
          <p:nvSpPr>
            <p:cNvPr id="612" name="Rectangle 38"/>
            <p:cNvSpPr/>
            <p:nvPr/>
          </p:nvSpPr>
          <p:spPr>
            <a:xfrm>
              <a:off x="-1" y="321530"/>
              <a:ext cx="459670" cy="190553"/>
            </a:xfrm>
            <a:prstGeom prst="rect">
              <a:avLst/>
            </a:prstGeom>
            <a:solidFill>
              <a:srgbClr val="000000"/>
            </a:solidFill>
            <a:ln w="12700" cap="flat">
              <a:noFill/>
              <a:miter lim="400000"/>
            </a:ln>
            <a:effectLst/>
          </p:spPr>
          <p:txBody>
            <a:bodyPr wrap="square" lIns="45719" tIns="45719" rIns="45719" bIns="45719" numCol="1" anchor="ctr">
              <a:noAutofit/>
            </a:bodyPr>
            <a:lstStyle/>
            <a:p>
              <a:pPr algn="ctr">
                <a:defRPr>
                  <a:solidFill>
                    <a:srgbClr val="FFFFFF"/>
                  </a:solidFill>
                  <a:latin typeface="+mn-lt"/>
                  <a:ea typeface="+mn-ea"/>
                  <a:cs typeface="+mn-cs"/>
                  <a:sym typeface="Source Sans Pro Regular"/>
                </a:defRPr>
              </a:pPr>
              <a:endParaRPr/>
            </a:p>
          </p:txBody>
        </p:sp>
      </p:grpSp>
      <p:grpSp>
        <p:nvGrpSpPr>
          <p:cNvPr id="619" name="Group 48"/>
          <p:cNvGrpSpPr/>
          <p:nvPr/>
        </p:nvGrpSpPr>
        <p:grpSpPr>
          <a:xfrm>
            <a:off x="5071745" y="1731961"/>
            <a:ext cx="1165860" cy="3608597"/>
            <a:chOff x="0" y="0"/>
            <a:chExt cx="1165859" cy="3608595"/>
          </a:xfrm>
        </p:grpSpPr>
        <p:sp>
          <p:nvSpPr>
            <p:cNvPr id="614" name="TextBox 22"/>
            <p:cNvSpPr txBox="1"/>
            <p:nvPr/>
          </p:nvSpPr>
          <p:spPr>
            <a:xfrm>
              <a:off x="38026" y="0"/>
              <a:ext cx="950353" cy="28194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a:defRPr sz="1200">
                  <a:latin typeface="+mn-lt"/>
                  <a:ea typeface="+mn-ea"/>
                  <a:cs typeface="+mn-cs"/>
                  <a:sym typeface="Source Sans Pro Regular"/>
                </a:defRPr>
              </a:lvl1pPr>
            </a:lstStyle>
            <a:p>
              <a:r>
                <a:t>N-95 Mask</a:t>
              </a:r>
            </a:p>
          </p:txBody>
        </p:sp>
        <p:sp>
          <p:nvSpPr>
            <p:cNvPr id="615" name="TextBox 43"/>
            <p:cNvSpPr txBox="1"/>
            <p:nvPr/>
          </p:nvSpPr>
          <p:spPr>
            <a:xfrm>
              <a:off x="32258" y="1536851"/>
              <a:ext cx="1133602" cy="2819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a:defRPr sz="1200">
                  <a:latin typeface="+mn-lt"/>
                  <a:ea typeface="+mn-ea"/>
                  <a:cs typeface="+mn-cs"/>
                  <a:sym typeface="Source Sans Pro Regular"/>
                </a:defRPr>
              </a:lvl1pPr>
            </a:lstStyle>
            <a:p>
              <a:r>
                <a:t>Double gloves</a:t>
              </a:r>
            </a:p>
          </p:txBody>
        </p:sp>
        <p:sp>
          <p:nvSpPr>
            <p:cNvPr id="616" name="TextBox 45"/>
            <p:cNvSpPr txBox="1"/>
            <p:nvPr/>
          </p:nvSpPr>
          <p:spPr>
            <a:xfrm>
              <a:off x="59956" y="2578653"/>
              <a:ext cx="950352" cy="2819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a:defRPr sz="1200">
                  <a:latin typeface="+mn-lt"/>
                  <a:ea typeface="+mn-ea"/>
                  <a:cs typeface="+mn-cs"/>
                  <a:sym typeface="Source Sans Pro Regular"/>
                </a:defRPr>
              </a:lvl1pPr>
            </a:lstStyle>
            <a:p>
              <a:r>
                <a:t>Face shield</a:t>
              </a:r>
            </a:p>
          </p:txBody>
        </p:sp>
        <p:sp>
          <p:nvSpPr>
            <p:cNvPr id="617" name="TextBox 46"/>
            <p:cNvSpPr txBox="1"/>
            <p:nvPr/>
          </p:nvSpPr>
          <p:spPr>
            <a:xfrm>
              <a:off x="0" y="3326655"/>
              <a:ext cx="950352" cy="2819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a:defRPr sz="1200">
                  <a:latin typeface="+mn-lt"/>
                  <a:ea typeface="+mn-ea"/>
                  <a:cs typeface="+mn-cs"/>
                  <a:sym typeface="Source Sans Pro Regular"/>
                </a:defRPr>
              </a:lvl1pPr>
            </a:lstStyle>
            <a:p>
              <a:r>
                <a:t>PAPR system</a:t>
              </a:r>
            </a:p>
          </p:txBody>
        </p:sp>
        <p:sp>
          <p:nvSpPr>
            <p:cNvPr id="618" name="TextBox 47"/>
            <p:cNvSpPr txBox="1"/>
            <p:nvPr/>
          </p:nvSpPr>
          <p:spPr>
            <a:xfrm>
              <a:off x="59956" y="776262"/>
              <a:ext cx="950352" cy="2819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a:defRPr sz="1200">
                  <a:latin typeface="+mn-lt"/>
                  <a:ea typeface="+mn-ea"/>
                  <a:cs typeface="+mn-cs"/>
                  <a:sym typeface="Source Sans Pro Regular"/>
                </a:defRPr>
              </a:lvl1pPr>
            </a:lstStyle>
            <a:p>
              <a:r>
                <a:t>Boots</a:t>
              </a:r>
            </a:p>
          </p:txBody>
        </p:sp>
      </p:grpSp>
      <p:sp>
        <p:nvSpPr>
          <p:cNvPr id="620" name="TextBox 52"/>
          <p:cNvSpPr txBox="1"/>
          <p:nvPr/>
        </p:nvSpPr>
        <p:spPr>
          <a:xfrm>
            <a:off x="2738438" y="2319339"/>
            <a:ext cx="911226" cy="3549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600">
                <a:latin typeface="+mn-lt"/>
                <a:ea typeface="+mn-ea"/>
                <a:cs typeface="+mn-cs"/>
                <a:sym typeface="Source Sans Pro Regular"/>
              </a:defRPr>
            </a:lvl1pPr>
          </a:lstStyle>
          <a:p>
            <a:r>
              <a:t>Gloves</a:t>
            </a:r>
          </a:p>
        </p:txBody>
      </p:sp>
      <p:pic>
        <p:nvPicPr>
          <p:cNvPr id="621" name="Picture 37" descr="Picture 37"/>
          <p:cNvPicPr>
            <a:picLocks noChangeAspect="1"/>
          </p:cNvPicPr>
          <p:nvPr/>
        </p:nvPicPr>
        <p:blipFill>
          <a:blip r:embed="rId6"/>
          <a:srcRect l="4851" t="18500" r="4851"/>
          <a:stretch>
            <a:fillRect/>
          </a:stretch>
        </p:blipFill>
        <p:spPr>
          <a:xfrm>
            <a:off x="4448174" y="1597028"/>
            <a:ext cx="681039" cy="614364"/>
          </a:xfrm>
          <a:prstGeom prst="rect">
            <a:avLst/>
          </a:prstGeom>
          <a:ln w="12700">
            <a:miter lim="400000"/>
          </a:ln>
        </p:spPr>
      </p:pic>
      <p:pic>
        <p:nvPicPr>
          <p:cNvPr id="622" name="Picture 42" descr="Picture 42"/>
          <p:cNvPicPr>
            <a:picLocks noChangeAspect="1"/>
          </p:cNvPicPr>
          <p:nvPr/>
        </p:nvPicPr>
        <p:blipFill>
          <a:blip r:embed="rId4"/>
          <a:srcRect l="74812" t="44100" r="777" b="11800"/>
          <a:stretch>
            <a:fillRect/>
          </a:stretch>
        </p:blipFill>
        <p:spPr>
          <a:xfrm>
            <a:off x="2497140" y="3076576"/>
            <a:ext cx="1373189" cy="1798639"/>
          </a:xfrm>
          <a:prstGeom prst="rect">
            <a:avLst/>
          </a:prstGeom>
          <a:ln w="12700">
            <a:miter lim="400000"/>
          </a:ln>
        </p:spPr>
      </p:pic>
      <p:sp>
        <p:nvSpPr>
          <p:cNvPr id="623" name="TextBox 51"/>
          <p:cNvSpPr txBox="1"/>
          <p:nvPr/>
        </p:nvSpPr>
        <p:spPr>
          <a:xfrm>
            <a:off x="1674814" y="3792539"/>
            <a:ext cx="735013" cy="3549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600">
                <a:latin typeface="+mn-lt"/>
                <a:ea typeface="+mn-ea"/>
                <a:cs typeface="+mn-cs"/>
                <a:sym typeface="Source Sans Pro Regular"/>
              </a:defRPr>
            </a:lvl1pPr>
          </a:lstStyle>
          <a:p>
            <a:r>
              <a:t>Gown</a:t>
            </a:r>
          </a:p>
        </p:txBody>
      </p:sp>
      <p:sp>
        <p:nvSpPr>
          <p:cNvPr id="624" name="TextBox 53"/>
          <p:cNvSpPr txBox="1"/>
          <p:nvPr/>
        </p:nvSpPr>
        <p:spPr>
          <a:xfrm>
            <a:off x="2654300" y="4953000"/>
            <a:ext cx="1246188" cy="862965"/>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600">
                <a:latin typeface="+mn-lt"/>
                <a:ea typeface="+mn-ea"/>
                <a:cs typeface="+mn-cs"/>
                <a:sym typeface="Source Sans Pro Regular"/>
              </a:defRPr>
            </a:lvl1pPr>
          </a:lstStyle>
          <a:p>
            <a:r>
              <a:t>Eye protection (goggles)</a:t>
            </a:r>
          </a:p>
        </p:txBody>
      </p:sp>
      <p:sp>
        <p:nvSpPr>
          <p:cNvPr id="625" name="TextBox 54"/>
          <p:cNvSpPr txBox="1"/>
          <p:nvPr/>
        </p:nvSpPr>
        <p:spPr>
          <a:xfrm>
            <a:off x="1791972" y="2854325"/>
            <a:ext cx="857721" cy="231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sz="900">
                <a:latin typeface="+mn-lt"/>
                <a:ea typeface="+mn-ea"/>
                <a:cs typeface="+mn-cs"/>
                <a:sym typeface="Source Sans Pro Regular"/>
              </a:defRPr>
            </a:lvl1pPr>
          </a:lstStyle>
          <a:p>
            <a:r>
              <a:t>RRT lab module</a:t>
            </a:r>
          </a:p>
        </p:txBody>
      </p:sp>
      <p:sp>
        <p:nvSpPr>
          <p:cNvPr id="626" name="TextBox 55"/>
          <p:cNvSpPr txBox="1"/>
          <p:nvPr/>
        </p:nvSpPr>
        <p:spPr>
          <a:xfrm>
            <a:off x="2982597" y="4629150"/>
            <a:ext cx="857720" cy="231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sz="900">
                <a:latin typeface="+mn-lt"/>
                <a:ea typeface="+mn-ea"/>
                <a:cs typeface="+mn-cs"/>
                <a:sym typeface="Source Sans Pro Regular"/>
              </a:defRPr>
            </a:lvl1pPr>
          </a:lstStyle>
          <a:p>
            <a:r>
              <a:t>RRT lab module</a:t>
            </a:r>
          </a:p>
        </p:txBody>
      </p:sp>
      <p:sp>
        <p:nvSpPr>
          <p:cNvPr id="627" name="TextBox 56"/>
          <p:cNvSpPr txBox="1"/>
          <p:nvPr/>
        </p:nvSpPr>
        <p:spPr>
          <a:xfrm>
            <a:off x="1763397" y="5667375"/>
            <a:ext cx="857720" cy="231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sz="900">
                <a:latin typeface="+mn-lt"/>
                <a:ea typeface="+mn-ea"/>
                <a:cs typeface="+mn-cs"/>
                <a:sym typeface="Source Sans Pro Regular"/>
              </a:defRPr>
            </a:lvl1pPr>
          </a:lstStyle>
          <a:p>
            <a:r>
              <a:t>RRT lab module</a:t>
            </a:r>
          </a:p>
        </p:txBody>
      </p:sp>
      <p:pic>
        <p:nvPicPr>
          <p:cNvPr id="628" name="Picture 57" descr="Picture 57"/>
          <p:cNvPicPr>
            <a:picLocks noChangeAspect="1"/>
          </p:cNvPicPr>
          <p:nvPr/>
        </p:nvPicPr>
        <p:blipFill>
          <a:blip r:embed="rId7"/>
          <a:srcRect l="75600" t="19949" r="4712" b="54849"/>
          <a:stretch>
            <a:fillRect/>
          </a:stretch>
        </p:blipFill>
        <p:spPr>
          <a:xfrm>
            <a:off x="4381501" y="3025776"/>
            <a:ext cx="704851" cy="763589"/>
          </a:xfrm>
          <a:prstGeom prst="rect">
            <a:avLst/>
          </a:prstGeom>
          <a:ln w="12700">
            <a:miter lim="400000"/>
          </a:ln>
        </p:spPr>
      </p:pic>
      <p:sp>
        <p:nvSpPr>
          <p:cNvPr id="629" name="TextBox 58"/>
          <p:cNvSpPr txBox="1"/>
          <p:nvPr/>
        </p:nvSpPr>
        <p:spPr>
          <a:xfrm>
            <a:off x="4420873" y="3687762"/>
            <a:ext cx="857721"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sz="900">
                <a:latin typeface="+mn-lt"/>
                <a:ea typeface="+mn-ea"/>
                <a:cs typeface="+mn-cs"/>
                <a:sym typeface="Source Sans Pro Regular"/>
              </a:defRPr>
            </a:lvl1pPr>
          </a:lstStyle>
          <a:p>
            <a:r>
              <a:t>RRT lab module</a:t>
            </a:r>
          </a:p>
        </p:txBody>
      </p:sp>
      <p:pic>
        <p:nvPicPr>
          <p:cNvPr id="630" name="Picture 59" descr="Picture 59"/>
          <p:cNvPicPr>
            <a:picLocks noChangeAspect="1"/>
          </p:cNvPicPr>
          <p:nvPr/>
        </p:nvPicPr>
        <p:blipFill>
          <a:blip r:embed="rId8"/>
          <a:srcRect l="77563" t="56299" r="1960" b="12202"/>
          <a:stretch>
            <a:fillRect/>
          </a:stretch>
        </p:blipFill>
        <p:spPr>
          <a:xfrm>
            <a:off x="4306889" y="2151064"/>
            <a:ext cx="846138" cy="863601"/>
          </a:xfrm>
          <a:prstGeom prst="rect">
            <a:avLst/>
          </a:prstGeom>
          <a:ln w="12700">
            <a:miter lim="400000"/>
          </a:ln>
        </p:spPr>
      </p:pic>
      <p:sp>
        <p:nvSpPr>
          <p:cNvPr id="631" name="TextBox 60"/>
          <p:cNvSpPr txBox="1"/>
          <p:nvPr/>
        </p:nvSpPr>
        <p:spPr>
          <a:xfrm>
            <a:off x="4404997" y="2925763"/>
            <a:ext cx="857720"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sz="900">
                <a:latin typeface="+mn-lt"/>
                <a:ea typeface="+mn-ea"/>
                <a:cs typeface="+mn-cs"/>
                <a:sym typeface="Source Sans Pro Regular"/>
              </a:defRPr>
            </a:lvl1pPr>
          </a:lstStyle>
          <a:p>
            <a:r>
              <a:t>RRT lab module</a:t>
            </a:r>
          </a:p>
        </p:txBody>
      </p:sp>
      <p:pic>
        <p:nvPicPr>
          <p:cNvPr id="632" name="Picture 62" descr="Picture 62"/>
          <p:cNvPicPr>
            <a:picLocks noChangeAspect="1"/>
          </p:cNvPicPr>
          <p:nvPr/>
        </p:nvPicPr>
        <p:blipFill>
          <a:blip r:embed="rId3"/>
          <a:srcRect l="29527" t="26901" r="53148" b="52100"/>
          <a:stretch>
            <a:fillRect/>
          </a:stretch>
        </p:blipFill>
        <p:spPr>
          <a:xfrm>
            <a:off x="4340225" y="4071939"/>
            <a:ext cx="838200" cy="803276"/>
          </a:xfrm>
          <a:prstGeom prst="rect">
            <a:avLst/>
          </a:prstGeom>
          <a:ln w="12700">
            <a:miter lim="400000"/>
          </a:ln>
        </p:spPr>
      </p:pic>
      <p:sp>
        <p:nvSpPr>
          <p:cNvPr id="633" name="TextBox 63"/>
          <p:cNvSpPr txBox="1"/>
          <p:nvPr/>
        </p:nvSpPr>
        <p:spPr>
          <a:xfrm>
            <a:off x="4358959" y="4632325"/>
            <a:ext cx="857721" cy="231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sz="900">
                <a:latin typeface="+mn-lt"/>
                <a:ea typeface="+mn-ea"/>
                <a:cs typeface="+mn-cs"/>
                <a:sym typeface="Source Sans Pro Regular"/>
              </a:defRPr>
            </a:lvl1pPr>
          </a:lstStyle>
          <a:p>
            <a:r>
              <a:t>RRT lab module</a:t>
            </a:r>
          </a:p>
        </p:txBody>
      </p:sp>
      <p:pic>
        <p:nvPicPr>
          <p:cNvPr id="634" name="Picture 2" descr="Picture 2"/>
          <p:cNvPicPr>
            <a:picLocks noChangeAspect="1"/>
          </p:cNvPicPr>
          <p:nvPr/>
        </p:nvPicPr>
        <p:blipFill>
          <a:blip r:embed="rId9"/>
          <a:stretch>
            <a:fillRect/>
          </a:stretch>
        </p:blipFill>
        <p:spPr>
          <a:xfrm>
            <a:off x="8639175" y="3383215"/>
            <a:ext cx="1866901" cy="2543177"/>
          </a:xfrm>
          <a:prstGeom prst="rect">
            <a:avLst/>
          </a:prstGeom>
          <a:ln w="12700">
            <a:miter lim="400000"/>
          </a:ln>
        </p:spPr>
      </p:pic>
      <p:pic>
        <p:nvPicPr>
          <p:cNvPr id="635" name="Picture 3" descr="Picture 3"/>
          <p:cNvPicPr>
            <a:picLocks noChangeAspect="1"/>
          </p:cNvPicPr>
          <p:nvPr/>
        </p:nvPicPr>
        <p:blipFill>
          <a:blip r:embed="rId10"/>
          <a:stretch>
            <a:fillRect/>
          </a:stretch>
        </p:blipFill>
        <p:spPr>
          <a:xfrm>
            <a:off x="6659564" y="3383215"/>
            <a:ext cx="1906589" cy="2543177"/>
          </a:xfrm>
          <a:prstGeom prst="rect">
            <a:avLst/>
          </a:prstGeom>
          <a:ln w="12700">
            <a:miter lim="400000"/>
          </a:ln>
        </p:spPr>
      </p:pic>
      <p:sp>
        <p:nvSpPr>
          <p:cNvPr id="636" name="TextBox 40"/>
          <p:cNvSpPr txBox="1"/>
          <p:nvPr/>
        </p:nvSpPr>
        <p:spPr>
          <a:xfrm>
            <a:off x="7665722" y="5879300"/>
            <a:ext cx="926643"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sz="900">
                <a:latin typeface="+mn-lt"/>
                <a:ea typeface="+mn-ea"/>
                <a:cs typeface="+mn-cs"/>
                <a:sym typeface="Source Sans Pro Regular"/>
              </a:defRPr>
            </a:lvl1pPr>
          </a:lstStyle>
          <a:p>
            <a:r>
              <a:t>G.Pellegrini, CDC </a:t>
            </a:r>
          </a:p>
        </p:txBody>
      </p:sp>
      <p:sp>
        <p:nvSpPr>
          <p:cNvPr id="637" name="TextBox 49"/>
          <p:cNvSpPr txBox="1"/>
          <p:nvPr/>
        </p:nvSpPr>
        <p:spPr>
          <a:xfrm>
            <a:off x="9585009" y="5863425"/>
            <a:ext cx="926644"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sz="900">
                <a:latin typeface="+mn-lt"/>
                <a:ea typeface="+mn-ea"/>
                <a:cs typeface="+mn-cs"/>
                <a:sym typeface="Source Sans Pro Regular"/>
              </a:defRPr>
            </a:lvl1pPr>
          </a:lstStyle>
          <a:p>
            <a:r>
              <a:t>G.Pellegrini, CDC </a:t>
            </a:r>
          </a:p>
        </p:txBody>
      </p:sp>
      <p:sp>
        <p:nvSpPr>
          <p:cNvPr id="639" name="TextBox 7"/>
          <p:cNvSpPr txBox="1"/>
          <p:nvPr/>
        </p:nvSpPr>
        <p:spPr>
          <a:xfrm>
            <a:off x="335347" y="694782"/>
            <a:ext cx="6058839" cy="44475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2800" b="1">
                <a:solidFill>
                  <a:srgbClr val="C00000"/>
                </a:solidFill>
              </a:defRPr>
            </a:lvl1pPr>
          </a:lstStyle>
          <a:p>
            <a:r>
              <a:rPr dirty="0"/>
              <a:t>PPE Levels </a:t>
            </a:r>
          </a:p>
        </p:txBody>
      </p:sp>
      <p:sp>
        <p:nvSpPr>
          <p:cNvPr id="2" name="Title 1">
            <a:extLst>
              <a:ext uri="{FF2B5EF4-FFF2-40B4-BE49-F238E27FC236}">
                <a16:creationId xmlns:a16="http://schemas.microsoft.com/office/drawing/2014/main" id="{6A5589F4-A2F7-EDDC-50E9-EF99A89A1223}"/>
              </a:ext>
            </a:extLst>
          </p:cNvPr>
          <p:cNvSpPr txBox="1">
            <a:spLocks/>
          </p:cNvSpPr>
          <p:nvPr/>
        </p:nvSpPr>
        <p:spPr>
          <a:xfrm>
            <a:off x="138857" y="92028"/>
            <a:ext cx="5957144"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Protect yourself</a:t>
            </a: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4" name="TextBox 2"/>
          <p:cNvSpPr txBox="1"/>
          <p:nvPr/>
        </p:nvSpPr>
        <p:spPr>
          <a:xfrm>
            <a:off x="1975627" y="1129284"/>
            <a:ext cx="8240746" cy="459943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4864" tIns="54864" rIns="54864" bIns="54864">
            <a:spAutoFit/>
          </a:bodyPr>
          <a:lstStyle/>
          <a:p>
            <a:pPr>
              <a:defRPr sz="1900">
                <a:latin typeface="+mn-lt"/>
                <a:ea typeface="+mn-ea"/>
                <a:cs typeface="+mn-cs"/>
                <a:sym typeface="Source Sans Pro Regular"/>
              </a:defRPr>
            </a:pPr>
            <a:r>
              <a:rPr dirty="0"/>
              <a:t>To ensure respiratory protection you may use:</a:t>
            </a:r>
          </a:p>
          <a:p>
            <a:pPr>
              <a:defRPr sz="1900">
                <a:latin typeface="+mn-lt"/>
                <a:ea typeface="+mn-ea"/>
                <a:cs typeface="+mn-cs"/>
                <a:sym typeface="Source Sans Pro Regular"/>
              </a:defRPr>
            </a:pPr>
            <a:endParaRPr dirty="0"/>
          </a:p>
          <a:p>
            <a:pPr>
              <a:defRPr sz="1900">
                <a:latin typeface="+mn-lt"/>
                <a:ea typeface="+mn-ea"/>
                <a:cs typeface="+mn-cs"/>
                <a:sym typeface="Source Sans Pro Regular"/>
              </a:defRPr>
            </a:pPr>
            <a:r>
              <a:rPr dirty="0"/>
              <a:t>Surgical Masks</a:t>
            </a:r>
          </a:p>
          <a:p>
            <a:pPr marL="891539" lvl="1" indent="-342900">
              <a:lnSpc>
                <a:spcPct val="80000"/>
              </a:lnSpc>
              <a:spcBef>
                <a:spcPts val="400"/>
              </a:spcBef>
              <a:buSzPct val="100000"/>
              <a:buFont typeface="Arial"/>
              <a:buChar char="–"/>
              <a:defRPr sz="1900">
                <a:latin typeface="+mn-lt"/>
                <a:ea typeface="+mn-ea"/>
                <a:cs typeface="+mn-cs"/>
                <a:sym typeface="Source Sans Pro Regular"/>
              </a:defRPr>
            </a:pPr>
            <a:r>
              <a:rPr dirty="0"/>
              <a:t>Protects the wearer from droplet transmission. </a:t>
            </a:r>
          </a:p>
          <a:p>
            <a:pPr marL="891539" lvl="1" indent="-342900">
              <a:lnSpc>
                <a:spcPct val="80000"/>
              </a:lnSpc>
              <a:spcBef>
                <a:spcPts val="400"/>
              </a:spcBef>
              <a:buSzPct val="100000"/>
              <a:buFont typeface="Arial"/>
              <a:buChar char="–"/>
              <a:defRPr sz="1900">
                <a:latin typeface="+mn-lt"/>
                <a:ea typeface="+mn-ea"/>
                <a:cs typeface="+mn-cs"/>
                <a:sym typeface="Source Sans Pro Regular"/>
              </a:defRPr>
            </a:pPr>
            <a:r>
              <a:rPr dirty="0"/>
              <a:t>Does not protect the wearer from aerosolized agents</a:t>
            </a:r>
          </a:p>
          <a:p>
            <a:pPr marL="891539" lvl="1" indent="-342900">
              <a:lnSpc>
                <a:spcPct val="80000"/>
              </a:lnSpc>
              <a:spcBef>
                <a:spcPts val="400"/>
              </a:spcBef>
              <a:buSzPct val="100000"/>
              <a:buFont typeface="Arial"/>
              <a:buChar char="–"/>
              <a:defRPr sz="1900">
                <a:latin typeface="+mn-lt"/>
                <a:ea typeface="+mn-ea"/>
                <a:cs typeface="+mn-cs"/>
                <a:sym typeface="Source Sans Pro Regular"/>
              </a:defRPr>
            </a:pPr>
            <a:r>
              <a:rPr dirty="0"/>
              <a:t>Cannot be reused</a:t>
            </a:r>
          </a:p>
          <a:p>
            <a:pPr>
              <a:defRPr sz="1900">
                <a:latin typeface="+mn-lt"/>
                <a:ea typeface="+mn-ea"/>
                <a:cs typeface="+mn-cs"/>
                <a:sym typeface="Source Sans Pro Regular"/>
              </a:defRPr>
            </a:pPr>
            <a:endParaRPr dirty="0"/>
          </a:p>
          <a:p>
            <a:pPr>
              <a:defRPr sz="1900">
                <a:latin typeface="+mn-lt"/>
                <a:ea typeface="+mn-ea"/>
                <a:cs typeface="+mn-cs"/>
                <a:sym typeface="Source Sans Pro Regular"/>
              </a:defRPr>
            </a:pPr>
            <a:r>
              <a:rPr dirty="0"/>
              <a:t>N95 Masks</a:t>
            </a:r>
          </a:p>
          <a:p>
            <a:pPr marL="891539" lvl="1" indent="-342900">
              <a:lnSpc>
                <a:spcPct val="80000"/>
              </a:lnSpc>
              <a:spcBef>
                <a:spcPts val="400"/>
              </a:spcBef>
              <a:buSzPct val="100000"/>
              <a:buFont typeface="Arial"/>
              <a:buChar char="–"/>
              <a:defRPr sz="1900">
                <a:latin typeface="+mn-lt"/>
                <a:ea typeface="+mn-ea"/>
                <a:cs typeface="+mn-cs"/>
                <a:sym typeface="Source Sans Pro Regular"/>
              </a:defRPr>
            </a:pPr>
            <a:r>
              <a:rPr dirty="0"/>
              <a:t>User should be fit tested and clean shaven (subject to change based on fit testing resource availability and cultural practices)</a:t>
            </a:r>
          </a:p>
          <a:p>
            <a:pPr marL="891539" lvl="1" indent="-342900">
              <a:lnSpc>
                <a:spcPct val="80000"/>
              </a:lnSpc>
              <a:spcBef>
                <a:spcPts val="400"/>
              </a:spcBef>
              <a:buSzPct val="100000"/>
              <a:buFont typeface="Arial"/>
              <a:buChar char="–"/>
              <a:defRPr sz="1900">
                <a:latin typeface="+mn-lt"/>
                <a:ea typeface="+mn-ea"/>
                <a:cs typeface="+mn-cs"/>
                <a:sym typeface="Source Sans Pro Regular"/>
              </a:defRPr>
            </a:pPr>
            <a:r>
              <a:rPr dirty="0"/>
              <a:t>Humidity &amp; Moisture reduces efficiency</a:t>
            </a:r>
          </a:p>
          <a:p>
            <a:pPr marL="891539" lvl="1" indent="-342900">
              <a:lnSpc>
                <a:spcPct val="80000"/>
              </a:lnSpc>
              <a:spcBef>
                <a:spcPts val="400"/>
              </a:spcBef>
              <a:buSzPct val="100000"/>
              <a:buFont typeface="Arial"/>
              <a:buChar char="–"/>
              <a:defRPr sz="1900">
                <a:latin typeface="+mn-lt"/>
                <a:ea typeface="+mn-ea"/>
                <a:cs typeface="+mn-cs"/>
                <a:sym typeface="Source Sans Pro Regular"/>
              </a:defRPr>
            </a:pPr>
            <a:r>
              <a:rPr dirty="0"/>
              <a:t>Cannot be reused</a:t>
            </a:r>
          </a:p>
          <a:p>
            <a:pPr marL="891539" lvl="1" indent="-342900">
              <a:lnSpc>
                <a:spcPct val="80000"/>
              </a:lnSpc>
              <a:spcBef>
                <a:spcPts val="400"/>
              </a:spcBef>
              <a:buSzPct val="100000"/>
              <a:buFont typeface="Arial"/>
              <a:buChar char="–"/>
              <a:defRPr sz="1900">
                <a:latin typeface="+mn-lt"/>
                <a:ea typeface="+mn-ea"/>
                <a:cs typeface="+mn-cs"/>
                <a:sym typeface="Source Sans Pro Regular"/>
              </a:defRPr>
            </a:pPr>
            <a:r>
              <a:rPr dirty="0"/>
              <a:t>Are difficult to wear for long periods (&gt;2hours)</a:t>
            </a:r>
          </a:p>
          <a:p>
            <a:pPr marL="91439" indent="-182879">
              <a:defRPr sz="1900">
                <a:solidFill>
                  <a:srgbClr val="C00000"/>
                </a:solidFill>
                <a:latin typeface="+mn-lt"/>
                <a:ea typeface="+mn-ea"/>
                <a:cs typeface="+mn-cs"/>
                <a:sym typeface="Source Sans Pro Regular"/>
              </a:defRPr>
            </a:pPr>
            <a:endParaRPr dirty="0"/>
          </a:p>
          <a:p>
            <a:pPr marL="91439" indent="-182879">
              <a:defRPr sz="1900">
                <a:solidFill>
                  <a:srgbClr val="C00000"/>
                </a:solidFill>
                <a:latin typeface="+mn-lt"/>
                <a:ea typeface="+mn-ea"/>
                <a:cs typeface="+mn-cs"/>
                <a:sym typeface="Source Sans Pro Regular"/>
              </a:defRPr>
            </a:pPr>
            <a:r>
              <a:rPr dirty="0"/>
              <a:t>Note: None of these systems protect from toxic chemical gases or vapors.</a:t>
            </a:r>
          </a:p>
        </p:txBody>
      </p:sp>
      <p:pic>
        <p:nvPicPr>
          <p:cNvPr id="645" name="Picture 9" descr="Picture 9"/>
          <p:cNvPicPr>
            <a:picLocks noChangeAspect="1"/>
          </p:cNvPicPr>
          <p:nvPr/>
        </p:nvPicPr>
        <p:blipFill>
          <a:blip r:embed="rId3"/>
          <a:stretch>
            <a:fillRect/>
          </a:stretch>
        </p:blipFill>
        <p:spPr>
          <a:xfrm>
            <a:off x="8924913" y="1539110"/>
            <a:ext cx="2127161" cy="1581953"/>
          </a:xfrm>
          <a:prstGeom prst="rect">
            <a:avLst/>
          </a:prstGeom>
          <a:ln w="12700">
            <a:miter lim="400000"/>
          </a:ln>
        </p:spPr>
      </p:pic>
      <p:pic>
        <p:nvPicPr>
          <p:cNvPr id="646" name="Picture 8" descr="Picture 8"/>
          <p:cNvPicPr>
            <a:picLocks noChangeAspect="1"/>
          </p:cNvPicPr>
          <p:nvPr/>
        </p:nvPicPr>
        <p:blipFill>
          <a:blip r:embed="rId4"/>
          <a:srcRect l="4851" t="18500" r="4851"/>
          <a:stretch>
            <a:fillRect/>
          </a:stretch>
        </p:blipFill>
        <p:spPr>
          <a:xfrm>
            <a:off x="9301616" y="4104668"/>
            <a:ext cx="1670183" cy="1510766"/>
          </a:xfrm>
          <a:prstGeom prst="rect">
            <a:avLst/>
          </a:prstGeom>
          <a:ln w="12700">
            <a:miter lim="400000"/>
          </a:ln>
        </p:spPr>
      </p:pic>
      <p:sp>
        <p:nvSpPr>
          <p:cNvPr id="647" name="TextBox 13"/>
          <p:cNvSpPr txBox="1"/>
          <p:nvPr/>
        </p:nvSpPr>
        <p:spPr>
          <a:xfrm>
            <a:off x="247665" y="694782"/>
            <a:ext cx="6058839" cy="5232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2800">
                <a:solidFill>
                  <a:srgbClr val="C00000"/>
                </a:solidFill>
                <a:latin typeface="Source Sans Pro Bold"/>
                <a:ea typeface="Source Sans Pro Bold"/>
                <a:cs typeface="Source Sans Pro Bold"/>
                <a:sym typeface="Source Sans Pro Bold"/>
              </a:defRPr>
            </a:lvl1pPr>
          </a:lstStyle>
          <a:p>
            <a:r>
              <a:rPr b="1" dirty="0"/>
              <a:t>Respiratory protection </a:t>
            </a:r>
          </a:p>
        </p:txBody>
      </p:sp>
      <p:sp>
        <p:nvSpPr>
          <p:cNvPr id="2" name="Title 1">
            <a:extLst>
              <a:ext uri="{FF2B5EF4-FFF2-40B4-BE49-F238E27FC236}">
                <a16:creationId xmlns:a16="http://schemas.microsoft.com/office/drawing/2014/main" id="{46A7963C-FC31-5CE5-161D-D6B3ABE54B80}"/>
              </a:ext>
            </a:extLst>
          </p:cNvPr>
          <p:cNvSpPr txBox="1">
            <a:spLocks/>
          </p:cNvSpPr>
          <p:nvPr/>
        </p:nvSpPr>
        <p:spPr>
          <a:xfrm>
            <a:off x="138857" y="92028"/>
            <a:ext cx="5957144"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Protect yourself</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 name="Google Shape;308;p8"/>
          <p:cNvSpPr txBox="1">
            <a:spLocks noGrp="1"/>
          </p:cNvSpPr>
          <p:nvPr>
            <p:ph type="body" idx="1"/>
          </p:nvPr>
        </p:nvSpPr>
        <p:spPr>
          <a:xfrm>
            <a:off x="4273551" y="1000751"/>
            <a:ext cx="7325550" cy="4856499"/>
          </a:xfrm>
          <a:prstGeom prst="rect">
            <a:avLst/>
          </a:prstGeom>
        </p:spPr>
        <p:txBody>
          <a:bodyPr lIns="0" tIns="0" rIns="0" bIns="0" anchor="t"/>
          <a:lstStyle/>
          <a:p>
            <a:pPr algn="just">
              <a:defRPr>
                <a:solidFill>
                  <a:srgbClr val="FF0000"/>
                </a:solidFill>
              </a:defRPr>
            </a:pPr>
            <a:endParaRPr dirty="0"/>
          </a:p>
          <a:p>
            <a:pPr algn="just">
              <a:defRPr>
                <a:solidFill>
                  <a:srgbClr val="FF0000"/>
                </a:solidFill>
              </a:defRPr>
            </a:pPr>
            <a:r>
              <a:rPr dirty="0"/>
              <a:t>Some slides of this presentation are hidden. Make sure you review the content of the presentation and decide whether you need to use the entire content of this presentation or not, based on your context, your target learning needs in this specific content area, and the time available for this presentation. </a:t>
            </a:r>
          </a:p>
          <a:p>
            <a:pPr algn="just">
              <a:defRPr>
                <a:solidFill>
                  <a:srgbClr val="FF0000"/>
                </a:solidFill>
              </a:defRPr>
            </a:pPr>
            <a:r>
              <a:rPr dirty="0"/>
              <a:t>Recommendation: for a 30’ timeslot do not exceed 15 to 20 slides, for a 60’ timeslot 30 to 40 slides.</a:t>
            </a:r>
          </a:p>
          <a:p>
            <a:pPr algn="just">
              <a:defRPr>
                <a:solidFill>
                  <a:srgbClr val="FF0000"/>
                </a:solidFill>
              </a:defRPr>
            </a:pPr>
            <a:endParaRPr dirty="0"/>
          </a:p>
          <a:p>
            <a:pPr algn="just">
              <a:defRPr>
                <a:solidFill>
                  <a:srgbClr val="FF0000"/>
                </a:solidFill>
              </a:defRPr>
            </a:pPr>
            <a:r>
              <a:rPr dirty="0"/>
              <a:t>Within this presentation you may find additional slides with “Notes to facilitators”: these will prompt you to complete and/or customize the content using your country-tailored information.</a:t>
            </a:r>
          </a:p>
        </p:txBody>
      </p:sp>
      <p:sp>
        <p:nvSpPr>
          <p:cNvPr id="4" name="Title 1">
            <a:extLst>
              <a:ext uri="{FF2B5EF4-FFF2-40B4-BE49-F238E27FC236}">
                <a16:creationId xmlns:a16="http://schemas.microsoft.com/office/drawing/2014/main" id="{D00DB2D1-32FE-CE09-40CB-587F43A7290C}"/>
              </a:ext>
            </a:extLst>
          </p:cNvPr>
          <p:cNvSpPr txBox="1">
            <a:spLocks noGrp="1"/>
          </p:cNvSpPr>
          <p:nvPr>
            <p:ph type="title"/>
          </p:nvPr>
        </p:nvSpPr>
        <p:spPr>
          <a:xfrm>
            <a:off x="393714" y="452180"/>
            <a:ext cx="3264195" cy="1183995"/>
          </a:xfrm>
          <a:prstGeom prst="rect">
            <a:avLst/>
          </a:prstGeom>
        </p:spPr>
        <p:txBody>
          <a:bodyPr/>
          <a:lstStyle/>
          <a:p>
            <a:r>
              <a:rPr b="1" dirty="0"/>
              <a:t>Notes to facilitators:</a:t>
            </a: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2" name="Picture 6" descr="Picture 6"/>
          <p:cNvPicPr>
            <a:picLocks noChangeAspect="1"/>
          </p:cNvPicPr>
          <p:nvPr/>
        </p:nvPicPr>
        <p:blipFill>
          <a:blip r:embed="rId2"/>
          <a:srcRect l="50488" t="26557" r="19779" b="29761"/>
          <a:stretch>
            <a:fillRect/>
          </a:stretch>
        </p:blipFill>
        <p:spPr>
          <a:xfrm flipH="1">
            <a:off x="8996383" y="1100956"/>
            <a:ext cx="1884363" cy="2649537"/>
          </a:xfrm>
          <a:prstGeom prst="rect">
            <a:avLst/>
          </a:prstGeom>
          <a:ln w="12700">
            <a:miter lim="400000"/>
          </a:ln>
        </p:spPr>
      </p:pic>
      <p:sp>
        <p:nvSpPr>
          <p:cNvPr id="653" name="Shape 160"/>
          <p:cNvSpPr txBox="1"/>
          <p:nvPr/>
        </p:nvSpPr>
        <p:spPr>
          <a:xfrm>
            <a:off x="888347" y="1454785"/>
            <a:ext cx="7905658" cy="39484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p>
            <a:pPr marL="227838" indent="-227838">
              <a:lnSpc>
                <a:spcPct val="90000"/>
              </a:lnSpc>
              <a:spcBef>
                <a:spcPts val="1000"/>
              </a:spcBef>
              <a:buClr>
                <a:schemeClr val="accent3"/>
              </a:buClr>
              <a:buSzPct val="100000"/>
              <a:buFont typeface="Arial"/>
              <a:buChar char="•"/>
              <a:defRPr sz="2400">
                <a:latin typeface="+mn-lt"/>
                <a:ea typeface="+mn-ea"/>
                <a:cs typeface="+mn-cs"/>
                <a:sym typeface="Source Sans Pro Regular"/>
              </a:defRPr>
            </a:pPr>
            <a:r>
              <a:rPr dirty="0"/>
              <a:t>Introduce yourself to the patient and explain what you will do and why.</a:t>
            </a:r>
          </a:p>
          <a:p>
            <a:pPr marL="227838" indent="-227838">
              <a:lnSpc>
                <a:spcPct val="90000"/>
              </a:lnSpc>
              <a:spcBef>
                <a:spcPts val="1000"/>
              </a:spcBef>
              <a:buClr>
                <a:schemeClr val="accent3"/>
              </a:buClr>
              <a:buSzPct val="100000"/>
              <a:buFont typeface="Arial"/>
              <a:buChar char="•"/>
              <a:defRPr sz="2400">
                <a:latin typeface="+mn-lt"/>
                <a:ea typeface="+mn-ea"/>
                <a:cs typeface="+mn-cs"/>
                <a:sym typeface="Source Sans Pro Regular"/>
              </a:defRPr>
            </a:pPr>
            <a:r>
              <a:rPr dirty="0"/>
              <a:t>Record keeping is crucial;</a:t>
            </a:r>
            <a:endParaRPr sz="2800" dirty="0"/>
          </a:p>
          <a:p>
            <a:pPr marL="800100" lvl="1" indent="-342900">
              <a:lnSpc>
                <a:spcPct val="90000"/>
              </a:lnSpc>
              <a:spcBef>
                <a:spcPts val="1000"/>
              </a:spcBef>
              <a:buClr>
                <a:schemeClr val="accent3"/>
              </a:buClr>
              <a:buSzPct val="100000"/>
              <a:buFont typeface="Courier New"/>
              <a:buChar char="o"/>
              <a:defRPr sz="1900">
                <a:latin typeface="+mn-lt"/>
                <a:ea typeface="+mn-ea"/>
                <a:cs typeface="+mn-cs"/>
                <a:sym typeface="Source Sans Pro Regular"/>
              </a:defRPr>
            </a:pPr>
            <a:r>
              <a:rPr dirty="0"/>
              <a:t>Collect epidemiological information about patient and fill out on the case investigation form (CIF) or standard national request form;</a:t>
            </a:r>
          </a:p>
          <a:p>
            <a:pPr marL="800100" lvl="1" indent="-342900">
              <a:lnSpc>
                <a:spcPct val="90000"/>
              </a:lnSpc>
              <a:spcBef>
                <a:spcPts val="1000"/>
              </a:spcBef>
              <a:buClr>
                <a:schemeClr val="accent3"/>
              </a:buClr>
              <a:buSzPct val="100000"/>
              <a:buFont typeface="Courier New"/>
              <a:buChar char="o"/>
              <a:defRPr sz="1900">
                <a:latin typeface="+mn-lt"/>
                <a:ea typeface="+mn-ea"/>
                <a:cs typeface="+mn-cs"/>
                <a:sym typeface="Source Sans Pro Regular"/>
              </a:defRPr>
            </a:pPr>
            <a:r>
              <a:rPr dirty="0"/>
              <a:t>Label the form and the primary container with a minimum of three identifiers:  sample name or unique ID, date of collection, time of collection and sample collector’s initials.</a:t>
            </a:r>
            <a:endParaRPr sz="2800" dirty="0"/>
          </a:p>
          <a:p>
            <a:pPr lvl="2">
              <a:lnSpc>
                <a:spcPct val="90000"/>
              </a:lnSpc>
              <a:spcBef>
                <a:spcPts val="1000"/>
              </a:spcBef>
              <a:defRPr sz="1600">
                <a:latin typeface="+mn-lt"/>
                <a:ea typeface="+mn-ea"/>
                <a:cs typeface="+mn-cs"/>
                <a:sym typeface="Source Sans Pro Regular"/>
              </a:defRPr>
            </a:pPr>
            <a:endParaRPr sz="2800" dirty="0"/>
          </a:p>
          <a:p>
            <a:pPr algn="ctr">
              <a:spcBef>
                <a:spcPts val="600"/>
              </a:spcBef>
              <a:defRPr sz="1900">
                <a:solidFill>
                  <a:srgbClr val="B22F2C"/>
                </a:solidFill>
                <a:latin typeface="+mn-lt"/>
                <a:ea typeface="+mn-ea"/>
                <a:cs typeface="+mn-cs"/>
                <a:sym typeface="Source Sans Pro Regular"/>
              </a:defRPr>
            </a:pPr>
            <a:r>
              <a:rPr dirty="0"/>
              <a:t>Ensure you have a helper nearby to assist you with PPE and additional equipment.</a:t>
            </a:r>
          </a:p>
        </p:txBody>
      </p:sp>
      <p:pic>
        <p:nvPicPr>
          <p:cNvPr id="654" name="Picture 2" descr="Picture 2"/>
          <p:cNvPicPr>
            <a:picLocks noChangeAspect="1"/>
          </p:cNvPicPr>
          <p:nvPr/>
        </p:nvPicPr>
        <p:blipFill>
          <a:blip r:embed="rId3"/>
          <a:stretch>
            <a:fillRect/>
          </a:stretch>
        </p:blipFill>
        <p:spPr>
          <a:xfrm>
            <a:off x="8714601" y="3868101"/>
            <a:ext cx="2447927" cy="1535113"/>
          </a:xfrm>
          <a:prstGeom prst="rect">
            <a:avLst/>
          </a:prstGeom>
          <a:ln w="12700">
            <a:miter lim="400000"/>
          </a:ln>
        </p:spPr>
      </p:pic>
      <p:sp>
        <p:nvSpPr>
          <p:cNvPr id="655" name="TextBox 21"/>
          <p:cNvSpPr txBox="1"/>
          <p:nvPr/>
        </p:nvSpPr>
        <p:spPr>
          <a:xfrm>
            <a:off x="8929174" y="5347261"/>
            <a:ext cx="195157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sz="900">
                <a:latin typeface="+mn-lt"/>
                <a:ea typeface="+mn-ea"/>
                <a:cs typeface="+mn-cs"/>
                <a:sym typeface="Source Sans Pro Regular"/>
              </a:defRPr>
            </a:lvl1pPr>
          </a:lstStyle>
          <a:p>
            <a:r>
              <a:rPr dirty="0"/>
              <a:t>Graphic adapted from: RRT lab module</a:t>
            </a:r>
          </a:p>
        </p:txBody>
      </p:sp>
      <p:sp>
        <p:nvSpPr>
          <p:cNvPr id="2" name="Title 1">
            <a:extLst>
              <a:ext uri="{FF2B5EF4-FFF2-40B4-BE49-F238E27FC236}">
                <a16:creationId xmlns:a16="http://schemas.microsoft.com/office/drawing/2014/main" id="{6EBFB567-D1CA-5568-E695-F65D35254244}"/>
              </a:ext>
            </a:extLst>
          </p:cNvPr>
          <p:cNvSpPr txBox="1">
            <a:spLocks/>
          </p:cNvSpPr>
          <p:nvPr/>
        </p:nvSpPr>
        <p:spPr>
          <a:xfrm>
            <a:off x="138857" y="92028"/>
            <a:ext cx="5957144"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Get ready</a:t>
            </a:r>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8" name="Text Placeholder 4"/>
          <p:cNvSpPr txBox="1">
            <a:spLocks noGrp="1"/>
          </p:cNvSpPr>
          <p:nvPr>
            <p:ph type="body" idx="1"/>
          </p:nvPr>
        </p:nvSpPr>
        <p:spPr>
          <a:xfrm>
            <a:off x="1468027" y="921754"/>
            <a:ext cx="9255947" cy="5014493"/>
          </a:xfrm>
          <a:prstGeom prst="rect">
            <a:avLst/>
          </a:prstGeom>
        </p:spPr>
        <p:txBody>
          <a:bodyPr>
            <a:normAutofit lnSpcReduction="10000"/>
          </a:bodyPr>
          <a:lstStyle/>
          <a:p>
            <a:pPr defTabSz="260388">
              <a:spcBef>
                <a:spcPts val="0"/>
              </a:spcBef>
              <a:defRPr sz="1979"/>
            </a:pPr>
            <a:r>
              <a:rPr dirty="0"/>
              <a:t>Things to consider:</a:t>
            </a:r>
          </a:p>
          <a:p>
            <a:pPr marL="256489" indent="-256489" defTabSz="260388">
              <a:spcBef>
                <a:spcPts val="0"/>
              </a:spcBef>
              <a:buClr>
                <a:schemeClr val="accent3"/>
              </a:buClr>
              <a:buSzPct val="100000"/>
              <a:buFont typeface="Arial"/>
              <a:buChar char="•"/>
              <a:defRPr sz="1979"/>
            </a:pPr>
            <a:r>
              <a:rPr dirty="0"/>
              <a:t>A person trained in phlebotomy should take the sample;</a:t>
            </a:r>
          </a:p>
          <a:p>
            <a:pPr marL="256489" indent="-256489" defTabSz="260388">
              <a:spcBef>
                <a:spcPts val="0"/>
              </a:spcBef>
              <a:buClr>
                <a:schemeClr val="accent3"/>
              </a:buClr>
              <a:buSzPct val="100000"/>
              <a:buFont typeface="Arial"/>
              <a:buChar char="•"/>
              <a:defRPr sz="1979"/>
            </a:pPr>
            <a:r>
              <a:rPr dirty="0"/>
              <a:t>Does the laboratory need plasma or serum?</a:t>
            </a:r>
          </a:p>
          <a:p>
            <a:pPr marL="667969" lvl="1" indent="-256489" defTabSz="260388">
              <a:spcBef>
                <a:spcPts val="0"/>
              </a:spcBef>
              <a:buClr>
                <a:schemeClr val="accent3"/>
              </a:buClr>
              <a:buFont typeface="Arial"/>
              <a:defRPr sz="1979"/>
            </a:pPr>
            <a:r>
              <a:rPr dirty="0"/>
              <a:t>Tube with anticoagulant (EDTA, heparin) for plasma;</a:t>
            </a:r>
          </a:p>
          <a:p>
            <a:pPr marL="667969" lvl="1" indent="-256489" defTabSz="260388">
              <a:spcBef>
                <a:spcPts val="0"/>
              </a:spcBef>
              <a:buClr>
                <a:schemeClr val="accent3"/>
              </a:buClr>
              <a:buFont typeface="Arial"/>
              <a:defRPr sz="1979"/>
            </a:pPr>
            <a:r>
              <a:rPr dirty="0"/>
              <a:t>Tube ± clot activator for serum.</a:t>
            </a:r>
          </a:p>
          <a:p>
            <a:pPr marL="667969" lvl="1" indent="-256489" defTabSz="260388">
              <a:spcBef>
                <a:spcPts val="0"/>
              </a:spcBef>
              <a:buClr>
                <a:schemeClr val="accent2"/>
              </a:buClr>
              <a:buFont typeface="Arial"/>
              <a:defRPr sz="1979">
                <a:solidFill>
                  <a:schemeClr val="accent2"/>
                </a:solidFill>
              </a:defRPr>
            </a:pPr>
            <a:r>
              <a:rPr dirty="0"/>
              <a:t>CAUTION! there is no standard for color of tube caps.</a:t>
            </a:r>
          </a:p>
          <a:p>
            <a:pPr defTabSz="260388">
              <a:spcBef>
                <a:spcPts val="0"/>
              </a:spcBef>
              <a:defRPr sz="1979"/>
            </a:pPr>
            <a:endParaRPr dirty="0"/>
          </a:p>
          <a:p>
            <a:pPr defTabSz="260388">
              <a:spcBef>
                <a:spcPts val="0"/>
              </a:spcBef>
              <a:defRPr sz="1979"/>
            </a:pPr>
            <a:r>
              <a:rPr dirty="0"/>
              <a:t>Did you know?</a:t>
            </a:r>
          </a:p>
          <a:p>
            <a:pPr marL="256489" indent="-256489" defTabSz="260388">
              <a:spcBef>
                <a:spcPts val="0"/>
              </a:spcBef>
              <a:buClr>
                <a:schemeClr val="accent3"/>
              </a:buClr>
              <a:buSzPct val="100000"/>
              <a:buFont typeface="Arial"/>
              <a:buChar char="•"/>
              <a:defRPr sz="1979"/>
            </a:pPr>
            <a:r>
              <a:rPr dirty="0"/>
              <a:t>Gently mix tubes after collection to mix blood;</a:t>
            </a:r>
          </a:p>
          <a:p>
            <a:pPr marL="256489" indent="-256489" defTabSz="260388">
              <a:spcBef>
                <a:spcPts val="0"/>
              </a:spcBef>
              <a:buClr>
                <a:schemeClr val="accent3"/>
              </a:buClr>
              <a:buSzPct val="100000"/>
              <a:buFont typeface="Arial"/>
              <a:buChar char="•"/>
              <a:defRPr sz="1979"/>
            </a:pPr>
            <a:r>
              <a:rPr dirty="0"/>
              <a:t>Red cells lyse when samples are stored at temperatures that are too high or too low;</a:t>
            </a:r>
          </a:p>
          <a:p>
            <a:pPr marL="256489" indent="-256489" defTabSz="260388">
              <a:spcBef>
                <a:spcPts val="0"/>
              </a:spcBef>
              <a:buClr>
                <a:schemeClr val="accent3"/>
              </a:buClr>
              <a:buSzPct val="100000"/>
              <a:buFont typeface="Arial"/>
              <a:buChar char="•"/>
              <a:defRPr sz="1979"/>
            </a:pPr>
            <a:r>
              <a:rPr dirty="0"/>
              <a:t>Serum is needed for serology testing;</a:t>
            </a:r>
            <a:endParaRPr strike="sngStrike" dirty="0"/>
          </a:p>
          <a:p>
            <a:pPr marL="256489" indent="-256489" defTabSz="260388">
              <a:spcBef>
                <a:spcPts val="0"/>
              </a:spcBef>
              <a:buClr>
                <a:schemeClr val="accent3"/>
              </a:buClr>
              <a:buSzPct val="100000"/>
              <a:buFont typeface="Arial"/>
              <a:buChar char="•"/>
              <a:defRPr sz="1979"/>
            </a:pPr>
            <a:r>
              <a:rPr dirty="0"/>
              <a:t>To test for some pathogens, a second sample may be required during convalescence;</a:t>
            </a:r>
          </a:p>
          <a:p>
            <a:pPr marL="256489" indent="-256489" defTabSz="260388">
              <a:spcBef>
                <a:spcPts val="0"/>
              </a:spcBef>
              <a:buClr>
                <a:schemeClr val="accent3"/>
              </a:buClr>
              <a:buSzPct val="100000"/>
              <a:buFont typeface="Arial"/>
              <a:buChar char="•"/>
              <a:defRPr sz="1979"/>
            </a:pPr>
            <a:r>
              <a:rPr dirty="0"/>
              <a:t>Blood for culture must not be allowed to clot and should not be frozen;</a:t>
            </a:r>
          </a:p>
          <a:p>
            <a:pPr marL="256489" indent="-256489" defTabSz="260388">
              <a:spcBef>
                <a:spcPts val="0"/>
              </a:spcBef>
              <a:buClr>
                <a:schemeClr val="accent3"/>
              </a:buClr>
              <a:buSzPct val="100000"/>
              <a:buFont typeface="Arial"/>
              <a:buChar char="•"/>
              <a:defRPr sz="1979"/>
            </a:pPr>
            <a:r>
              <a:rPr dirty="0"/>
              <a:t>If a venous blood sample cannot be taken, a finger stick may be collected in some instances.</a:t>
            </a:r>
          </a:p>
          <a:p>
            <a:pPr defTabSz="260388">
              <a:spcBef>
                <a:spcPts val="0"/>
              </a:spcBef>
              <a:defRPr sz="1979"/>
            </a:pPr>
            <a:endParaRPr dirty="0"/>
          </a:p>
          <a:p>
            <a:pPr defTabSz="260388">
              <a:spcBef>
                <a:spcPts val="0"/>
              </a:spcBef>
              <a:defRPr sz="1979"/>
            </a:pPr>
            <a:r>
              <a:rPr dirty="0"/>
              <a:t>Which blood sample?</a:t>
            </a:r>
          </a:p>
          <a:p>
            <a:pPr defTabSz="260388">
              <a:spcBef>
                <a:spcPts val="0"/>
              </a:spcBef>
              <a:defRPr sz="1979"/>
            </a:pPr>
            <a:r>
              <a:rPr dirty="0"/>
              <a:t>Contact the laboratory to confirm the sample type, but also: amount needed, tube to be used, storage and/or transport temperature, etc. </a:t>
            </a:r>
          </a:p>
        </p:txBody>
      </p:sp>
      <p:pic>
        <p:nvPicPr>
          <p:cNvPr id="659" name="Picture 6" descr="Picture 6"/>
          <p:cNvPicPr>
            <a:picLocks noChangeAspect="1"/>
          </p:cNvPicPr>
          <p:nvPr/>
        </p:nvPicPr>
        <p:blipFill>
          <a:blip r:embed="rId2"/>
          <a:srcRect l="5901" t="39500" r="68114" b="16402"/>
          <a:stretch>
            <a:fillRect/>
          </a:stretch>
        </p:blipFill>
        <p:spPr>
          <a:xfrm>
            <a:off x="8804216" y="557429"/>
            <a:ext cx="1657351" cy="1943101"/>
          </a:xfrm>
          <a:prstGeom prst="rect">
            <a:avLst/>
          </a:prstGeom>
          <a:ln w="12700">
            <a:miter lim="400000"/>
          </a:ln>
        </p:spPr>
      </p:pic>
      <p:sp>
        <p:nvSpPr>
          <p:cNvPr id="660" name="TextBox 7"/>
          <p:cNvSpPr txBox="1"/>
          <p:nvPr/>
        </p:nvSpPr>
        <p:spPr>
          <a:xfrm>
            <a:off x="9452707" y="2384960"/>
            <a:ext cx="857721" cy="231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sz="900">
                <a:latin typeface="+mn-lt"/>
                <a:ea typeface="+mn-ea"/>
                <a:cs typeface="+mn-cs"/>
                <a:sym typeface="Source Sans Pro Regular"/>
              </a:defRPr>
            </a:lvl1pPr>
          </a:lstStyle>
          <a:p>
            <a:r>
              <a:rPr dirty="0"/>
              <a:t>RRT lab module</a:t>
            </a:r>
          </a:p>
        </p:txBody>
      </p:sp>
      <p:sp>
        <p:nvSpPr>
          <p:cNvPr id="2" name="Title 1">
            <a:extLst>
              <a:ext uri="{FF2B5EF4-FFF2-40B4-BE49-F238E27FC236}">
                <a16:creationId xmlns:a16="http://schemas.microsoft.com/office/drawing/2014/main" id="{51CD7622-7F2A-E701-21FF-2888EAF676C0}"/>
              </a:ext>
            </a:extLst>
          </p:cNvPr>
          <p:cNvSpPr txBox="1">
            <a:spLocks/>
          </p:cNvSpPr>
          <p:nvPr/>
        </p:nvSpPr>
        <p:spPr>
          <a:xfrm>
            <a:off x="138857" y="92028"/>
            <a:ext cx="5957144"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Blood samples</a:t>
            </a:r>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3" name="Text Placeholder 2"/>
          <p:cNvSpPr txBox="1">
            <a:spLocks noGrp="1"/>
          </p:cNvSpPr>
          <p:nvPr>
            <p:ph type="body" idx="1"/>
          </p:nvPr>
        </p:nvSpPr>
        <p:spPr>
          <a:xfrm>
            <a:off x="1256947" y="1357968"/>
            <a:ext cx="8222169" cy="4142065"/>
          </a:xfrm>
          <a:prstGeom prst="rect">
            <a:avLst/>
          </a:prstGeom>
        </p:spPr>
        <p:txBody>
          <a:bodyPr>
            <a:normAutofit lnSpcReduction="10000"/>
          </a:bodyPr>
          <a:lstStyle/>
          <a:p>
            <a:pPr marL="225559" lvl="1" indent="-225559" defTabSz="286426">
              <a:lnSpc>
                <a:spcPct val="81000"/>
              </a:lnSpc>
              <a:spcBef>
                <a:spcPts val="0"/>
              </a:spcBef>
              <a:buClr>
                <a:srgbClr val="C00000"/>
              </a:buClr>
              <a:buFont typeface="Arial"/>
              <a:defRPr sz="2178"/>
            </a:pPr>
            <a:r>
              <a:rPr dirty="0"/>
              <a:t>Only persons experienced in taking stool samples should take the samples;</a:t>
            </a:r>
          </a:p>
          <a:p>
            <a:pPr marL="225559" lvl="1" indent="-225559" defTabSz="286426">
              <a:lnSpc>
                <a:spcPct val="81000"/>
              </a:lnSpc>
              <a:spcBef>
                <a:spcPts val="0"/>
              </a:spcBef>
              <a:buClr>
                <a:srgbClr val="C00000"/>
              </a:buClr>
              <a:buFont typeface="Arial"/>
              <a:defRPr sz="2178"/>
            </a:pPr>
            <a:r>
              <a:rPr dirty="0"/>
              <a:t>Collect sample before treatment, or take note if the patient has been given antibiotics;</a:t>
            </a:r>
          </a:p>
          <a:p>
            <a:pPr marL="225559" lvl="1" indent="-225559" defTabSz="286426">
              <a:lnSpc>
                <a:spcPct val="81000"/>
              </a:lnSpc>
              <a:spcBef>
                <a:spcPts val="0"/>
              </a:spcBef>
              <a:buClr>
                <a:srgbClr val="C00000"/>
              </a:buClr>
              <a:buFont typeface="Arial"/>
              <a:defRPr sz="2178"/>
            </a:pPr>
            <a:r>
              <a:rPr dirty="0"/>
              <a:t>Cholera RDTs can be used to screen samples in the field</a:t>
            </a:r>
          </a:p>
          <a:p>
            <a:pPr marL="225559" lvl="1" indent="-225559" defTabSz="286426">
              <a:lnSpc>
                <a:spcPct val="81000"/>
              </a:lnSpc>
              <a:spcBef>
                <a:spcPts val="0"/>
              </a:spcBef>
              <a:buClr>
                <a:srgbClr val="C00000"/>
              </a:buClr>
              <a:buFont typeface="Arial"/>
              <a:defRPr sz="2178"/>
            </a:pPr>
            <a:r>
              <a:rPr dirty="0"/>
              <a:t>Appropriate transport media preserves the samples for 48 to 72 hours;</a:t>
            </a:r>
          </a:p>
          <a:p>
            <a:pPr marL="1244727" lvl="2" indent="-339470" defTabSz="286426">
              <a:lnSpc>
                <a:spcPct val="81000"/>
              </a:lnSpc>
              <a:spcBef>
                <a:spcPts val="0"/>
              </a:spcBef>
              <a:buClr>
                <a:srgbClr val="C00000"/>
              </a:buClr>
              <a:buFont typeface="Courier New"/>
              <a:buChar char="o"/>
              <a:defRPr sz="2178"/>
            </a:pPr>
            <a:r>
              <a:rPr dirty="0"/>
              <a:t>Cary-Blair </a:t>
            </a:r>
          </a:p>
          <a:p>
            <a:pPr marL="1244727" lvl="2" indent="-339470" defTabSz="286426">
              <a:lnSpc>
                <a:spcPct val="81000"/>
              </a:lnSpc>
              <a:spcBef>
                <a:spcPts val="0"/>
              </a:spcBef>
              <a:buClr>
                <a:srgbClr val="C00000"/>
              </a:buClr>
              <a:buFont typeface="Courier New"/>
              <a:buChar char="o"/>
              <a:defRPr sz="2178"/>
            </a:pPr>
            <a:r>
              <a:rPr dirty="0"/>
              <a:t>Amies/Stuart</a:t>
            </a:r>
          </a:p>
          <a:p>
            <a:pPr marL="1244727" lvl="2" indent="-339470" defTabSz="286426">
              <a:lnSpc>
                <a:spcPct val="81000"/>
              </a:lnSpc>
              <a:spcBef>
                <a:spcPts val="0"/>
              </a:spcBef>
              <a:buClr>
                <a:srgbClr val="C00000"/>
              </a:buClr>
              <a:buFont typeface="Courier New"/>
              <a:buChar char="o"/>
              <a:defRPr sz="2178"/>
            </a:pPr>
            <a:r>
              <a:rPr dirty="0"/>
              <a:t>Para-Pak</a:t>
            </a:r>
            <a:r>
              <a:rPr baseline="30714" dirty="0"/>
              <a:t>®</a:t>
            </a:r>
          </a:p>
          <a:p>
            <a:pPr defTabSz="286426">
              <a:lnSpc>
                <a:spcPct val="81000"/>
              </a:lnSpc>
              <a:spcBef>
                <a:spcPts val="0"/>
              </a:spcBef>
              <a:defRPr sz="2178"/>
            </a:pPr>
            <a:endParaRPr baseline="30714" dirty="0"/>
          </a:p>
          <a:p>
            <a:pPr defTabSz="286426">
              <a:lnSpc>
                <a:spcPct val="81000"/>
              </a:lnSpc>
              <a:spcBef>
                <a:spcPts val="0"/>
              </a:spcBef>
              <a:defRPr sz="2178"/>
            </a:pPr>
            <a:r>
              <a:rPr dirty="0"/>
              <a:t>To collect a stool sample:</a:t>
            </a:r>
            <a:endParaRPr lang="hu-HU" dirty="0"/>
          </a:p>
          <a:p>
            <a:pPr defTabSz="286426">
              <a:lnSpc>
                <a:spcPct val="81000"/>
              </a:lnSpc>
              <a:spcBef>
                <a:spcPts val="0"/>
              </a:spcBef>
              <a:defRPr sz="2178"/>
            </a:pPr>
            <a:endParaRPr dirty="0"/>
          </a:p>
          <a:p>
            <a:pPr marL="282138" indent="-282138" defTabSz="286426">
              <a:lnSpc>
                <a:spcPct val="81000"/>
              </a:lnSpc>
              <a:spcBef>
                <a:spcPts val="0"/>
              </a:spcBef>
              <a:buClr>
                <a:srgbClr val="C00000"/>
              </a:buClr>
              <a:buSzPct val="100000"/>
              <a:buFont typeface="Arial"/>
              <a:buChar char="•"/>
              <a:defRPr sz="2178"/>
            </a:pPr>
            <a:r>
              <a:rPr dirty="0"/>
              <a:t>~5g of stool should be transferred into a clean, leak-proof screw cap container and tape closed with parafilm.</a:t>
            </a:r>
          </a:p>
          <a:p>
            <a:pPr marL="191612" indent="-282138" defTabSz="286426">
              <a:lnSpc>
                <a:spcPct val="81000"/>
              </a:lnSpc>
              <a:spcBef>
                <a:spcPts val="0"/>
              </a:spcBef>
              <a:buClr>
                <a:srgbClr val="C00000"/>
              </a:buClr>
              <a:buSzPct val="100000"/>
              <a:buFont typeface="Arial"/>
              <a:buChar char="•"/>
              <a:defRPr sz="2178"/>
            </a:pPr>
            <a:r>
              <a:rPr dirty="0"/>
              <a:t>Alternatively, stool may be collected directly with a proper swab.</a:t>
            </a:r>
          </a:p>
          <a:p>
            <a:pPr marL="282138" indent="-282138" defTabSz="286426">
              <a:lnSpc>
                <a:spcPct val="81000"/>
              </a:lnSpc>
              <a:spcBef>
                <a:spcPts val="0"/>
              </a:spcBef>
              <a:buClr>
                <a:srgbClr val="C00000"/>
              </a:buClr>
              <a:buSzPct val="100000"/>
              <a:buFont typeface="Arial"/>
              <a:buChar char="•"/>
              <a:defRPr sz="2178"/>
            </a:pPr>
            <a:r>
              <a:rPr dirty="0"/>
              <a:t>A rectal swab may be useful for infants and small children</a:t>
            </a:r>
          </a:p>
        </p:txBody>
      </p:sp>
      <p:pic>
        <p:nvPicPr>
          <p:cNvPr id="664" name="Picture 4" descr="Picture 4"/>
          <p:cNvPicPr>
            <a:picLocks noChangeAspect="1"/>
          </p:cNvPicPr>
          <p:nvPr/>
        </p:nvPicPr>
        <p:blipFill>
          <a:blip r:embed="rId2"/>
          <a:stretch>
            <a:fillRect/>
          </a:stretch>
        </p:blipFill>
        <p:spPr>
          <a:xfrm>
            <a:off x="9879047" y="2240756"/>
            <a:ext cx="1657351" cy="2376487"/>
          </a:xfrm>
          <a:prstGeom prst="rect">
            <a:avLst/>
          </a:prstGeom>
          <a:ln w="12700">
            <a:miter lim="400000"/>
          </a:ln>
        </p:spPr>
      </p:pic>
      <p:sp>
        <p:nvSpPr>
          <p:cNvPr id="666" name="Things to consider:"/>
          <p:cNvSpPr txBox="1"/>
          <p:nvPr/>
        </p:nvSpPr>
        <p:spPr>
          <a:xfrm>
            <a:off x="263310" y="824179"/>
            <a:ext cx="2947280" cy="4477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defTabSz="289320">
              <a:lnSpc>
                <a:spcPct val="81000"/>
              </a:lnSpc>
              <a:defRPr sz="2800">
                <a:solidFill>
                  <a:schemeClr val="accent2"/>
                </a:solidFill>
                <a:latin typeface="Source Sans Pro Bold"/>
                <a:ea typeface="Source Sans Pro Bold"/>
                <a:cs typeface="Source Sans Pro Bold"/>
                <a:sym typeface="Source Sans Pro Bold"/>
              </a:defRPr>
            </a:lvl1pPr>
          </a:lstStyle>
          <a:p>
            <a:r>
              <a:rPr b="1" dirty="0"/>
              <a:t>Things to consider:</a:t>
            </a:r>
          </a:p>
        </p:txBody>
      </p:sp>
      <p:sp>
        <p:nvSpPr>
          <p:cNvPr id="2" name="Title 1">
            <a:extLst>
              <a:ext uri="{FF2B5EF4-FFF2-40B4-BE49-F238E27FC236}">
                <a16:creationId xmlns:a16="http://schemas.microsoft.com/office/drawing/2014/main" id="{DB8B4367-F7F9-9F16-0D84-C6982F7C02E8}"/>
              </a:ext>
            </a:extLst>
          </p:cNvPr>
          <p:cNvSpPr txBox="1">
            <a:spLocks/>
          </p:cNvSpPr>
          <p:nvPr/>
        </p:nvSpPr>
        <p:spPr>
          <a:xfrm>
            <a:off x="138857" y="92028"/>
            <a:ext cx="5957144"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Stool samples</a:t>
            </a:r>
          </a:p>
        </p:txBody>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8" name="Text Placeholder 4"/>
          <p:cNvSpPr txBox="1">
            <a:spLocks noGrp="1"/>
          </p:cNvSpPr>
          <p:nvPr>
            <p:ph type="body" sz="half" idx="1"/>
          </p:nvPr>
        </p:nvSpPr>
        <p:spPr>
          <a:xfrm>
            <a:off x="1156340" y="1511202"/>
            <a:ext cx="6788544" cy="3835595"/>
          </a:xfrm>
          <a:prstGeom prst="rect">
            <a:avLst/>
          </a:prstGeom>
        </p:spPr>
        <p:txBody>
          <a:bodyPr/>
          <a:lstStyle/>
          <a:p>
            <a:pPr marL="284988" indent="-284988">
              <a:spcBef>
                <a:spcPts val="0"/>
              </a:spcBef>
              <a:buClr>
                <a:srgbClr val="C00000"/>
              </a:buClr>
              <a:buSzPct val="100000"/>
              <a:buFont typeface="Arial"/>
              <a:buChar char="•"/>
            </a:pPr>
            <a:r>
              <a:rPr dirty="0"/>
              <a:t>Only a person who is trained and experienced in CSF collection should take the sample;</a:t>
            </a:r>
          </a:p>
          <a:p>
            <a:pPr marL="284988" indent="-284988">
              <a:spcBef>
                <a:spcPts val="0"/>
              </a:spcBef>
              <a:buClr>
                <a:srgbClr val="C00000"/>
              </a:buClr>
              <a:buSzPct val="100000"/>
              <a:buFont typeface="Arial"/>
              <a:buChar char="•"/>
            </a:pPr>
            <a:r>
              <a:rPr dirty="0"/>
              <a:t>Lumbar puncture should not be performed at site of a localized skin lesion or in case of other counterindications;</a:t>
            </a:r>
          </a:p>
          <a:p>
            <a:pPr marL="284988" indent="-284988">
              <a:spcBef>
                <a:spcPts val="0"/>
              </a:spcBef>
              <a:buClr>
                <a:srgbClr val="C00000"/>
              </a:buClr>
              <a:buSzPct val="100000"/>
              <a:buFont typeface="Arial"/>
              <a:buChar char="•"/>
            </a:pPr>
            <a:r>
              <a:rPr dirty="0"/>
              <a:t>Aseptic technique strictly followed to prevent infection and sample contamination;</a:t>
            </a:r>
          </a:p>
          <a:p>
            <a:pPr marL="284988" indent="-284988">
              <a:spcBef>
                <a:spcPts val="0"/>
              </a:spcBef>
              <a:buClr>
                <a:srgbClr val="C00000"/>
              </a:buClr>
              <a:buSzPct val="100000"/>
              <a:buFont typeface="Arial"/>
              <a:buChar char="•"/>
            </a:pPr>
            <a:r>
              <a:rPr dirty="0"/>
              <a:t>Trans-Isolate transport media (TI) should be used for culture samples;</a:t>
            </a:r>
          </a:p>
          <a:p>
            <a:pPr marL="284988" indent="-284988">
              <a:spcBef>
                <a:spcPts val="0"/>
              </a:spcBef>
              <a:buClr>
                <a:srgbClr val="C00000"/>
              </a:buClr>
              <a:buSzPct val="100000"/>
              <a:buFont typeface="Arial"/>
              <a:buChar char="•"/>
            </a:pPr>
            <a:r>
              <a:rPr dirty="0"/>
              <a:t>Do not refrigerate samples if culture is required;</a:t>
            </a:r>
          </a:p>
          <a:p>
            <a:pPr marL="638870" lvl="1" indent="-254000">
              <a:spcBef>
                <a:spcPts val="0"/>
              </a:spcBef>
              <a:buClr>
                <a:srgbClr val="C00000"/>
              </a:buClr>
              <a:buSzPct val="75000"/>
              <a:buFont typeface="Arial"/>
              <a:buChar char="๏"/>
            </a:pPr>
            <a:r>
              <a:rPr dirty="0"/>
              <a:t>E.g. for bacterial meningitis.</a:t>
            </a:r>
          </a:p>
        </p:txBody>
      </p:sp>
      <p:pic>
        <p:nvPicPr>
          <p:cNvPr id="670" name="Picture 2" descr="Picture 2"/>
          <p:cNvPicPr>
            <a:picLocks noChangeAspect="1"/>
          </p:cNvPicPr>
          <p:nvPr/>
        </p:nvPicPr>
        <p:blipFill>
          <a:blip r:embed="rId2"/>
          <a:stretch>
            <a:fillRect/>
          </a:stretch>
        </p:blipFill>
        <p:spPr>
          <a:xfrm>
            <a:off x="8658094" y="2593180"/>
            <a:ext cx="2501901" cy="1671639"/>
          </a:xfrm>
          <a:prstGeom prst="rect">
            <a:avLst/>
          </a:prstGeom>
          <a:ln w="12700">
            <a:miter lim="400000"/>
          </a:ln>
        </p:spPr>
      </p:pic>
      <p:sp>
        <p:nvSpPr>
          <p:cNvPr id="671" name="TextBox 3"/>
          <p:cNvSpPr txBox="1"/>
          <p:nvPr/>
        </p:nvSpPr>
        <p:spPr>
          <a:xfrm>
            <a:off x="9265869" y="4310313"/>
            <a:ext cx="1286350"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900">
                <a:latin typeface="+mn-lt"/>
                <a:ea typeface="+mn-ea"/>
                <a:cs typeface="+mn-cs"/>
                <a:sym typeface="Source Sans Pro Regular"/>
              </a:defRPr>
            </a:lvl1pPr>
          </a:lstStyle>
          <a:p>
            <a:r>
              <a:rPr dirty="0" err="1"/>
              <a:t>Thermo</a:t>
            </a:r>
            <a:r>
              <a:rPr dirty="0"/>
              <a:t> Fisher Scientific</a:t>
            </a:r>
          </a:p>
        </p:txBody>
      </p:sp>
      <p:sp>
        <p:nvSpPr>
          <p:cNvPr id="2" name="Title 1">
            <a:extLst>
              <a:ext uri="{FF2B5EF4-FFF2-40B4-BE49-F238E27FC236}">
                <a16:creationId xmlns:a16="http://schemas.microsoft.com/office/drawing/2014/main" id="{760F8BBF-977D-8F84-DFC6-532C5B9749E8}"/>
              </a:ext>
            </a:extLst>
          </p:cNvPr>
          <p:cNvSpPr txBox="1">
            <a:spLocks/>
          </p:cNvSpPr>
          <p:nvPr/>
        </p:nvSpPr>
        <p:spPr>
          <a:xfrm>
            <a:off x="138856" y="92028"/>
            <a:ext cx="6719143"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Cerebrospinal Sample Fluids (CSF)</a:t>
            </a:r>
          </a:p>
        </p:txBody>
      </p:sp>
      <p:sp>
        <p:nvSpPr>
          <p:cNvPr id="5" name="Things to consider:">
            <a:extLst>
              <a:ext uri="{FF2B5EF4-FFF2-40B4-BE49-F238E27FC236}">
                <a16:creationId xmlns:a16="http://schemas.microsoft.com/office/drawing/2014/main" id="{51D766DD-A9B0-5834-3C44-68A05F0924A5}"/>
              </a:ext>
            </a:extLst>
          </p:cNvPr>
          <p:cNvSpPr txBox="1"/>
          <p:nvPr/>
        </p:nvSpPr>
        <p:spPr>
          <a:xfrm>
            <a:off x="263310" y="824179"/>
            <a:ext cx="2947280" cy="4477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defTabSz="289320">
              <a:lnSpc>
                <a:spcPct val="81000"/>
              </a:lnSpc>
              <a:defRPr sz="2800">
                <a:solidFill>
                  <a:schemeClr val="accent2"/>
                </a:solidFill>
                <a:latin typeface="Source Sans Pro Bold"/>
                <a:ea typeface="Source Sans Pro Bold"/>
                <a:cs typeface="Source Sans Pro Bold"/>
                <a:sym typeface="Source Sans Pro Bold"/>
              </a:defRPr>
            </a:lvl1pPr>
          </a:lstStyle>
          <a:p>
            <a:r>
              <a:rPr b="1" dirty="0"/>
              <a:t>Things to consider:</a:t>
            </a:r>
          </a:p>
        </p:txBody>
      </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4" name="Text Placeholder 5"/>
          <p:cNvSpPr txBox="1">
            <a:spLocks noGrp="1"/>
          </p:cNvSpPr>
          <p:nvPr>
            <p:ph type="body" idx="1"/>
          </p:nvPr>
        </p:nvSpPr>
        <p:spPr>
          <a:xfrm>
            <a:off x="1984916" y="2119837"/>
            <a:ext cx="8222168" cy="2618327"/>
          </a:xfrm>
          <a:prstGeom prst="rect">
            <a:avLst/>
          </a:prstGeom>
        </p:spPr>
        <p:txBody>
          <a:bodyPr/>
          <a:lstStyle/>
          <a:p>
            <a:r>
              <a:rPr dirty="0"/>
              <a:t>Only persons experienced in taking throat and nasopharyngeal swabs should take samples;</a:t>
            </a:r>
          </a:p>
          <a:p>
            <a:pPr marL="342137" lvl="1" indent="-342137">
              <a:spcBef>
                <a:spcPts val="100"/>
              </a:spcBef>
              <a:buClr>
                <a:srgbClr val="C00000"/>
              </a:buClr>
              <a:buFont typeface="Arial"/>
            </a:pPr>
            <a:r>
              <a:rPr dirty="0"/>
              <a:t>Sterile swab tube for each swab; </a:t>
            </a:r>
          </a:p>
          <a:p>
            <a:pPr marL="342137" lvl="1" indent="-342137">
              <a:spcBef>
                <a:spcPts val="100"/>
              </a:spcBef>
              <a:buClr>
                <a:srgbClr val="C00000"/>
              </a:buClr>
              <a:buFont typeface="Arial"/>
            </a:pPr>
            <a:r>
              <a:rPr dirty="0"/>
              <a:t>Appropriate transport media should be included in the tube;</a:t>
            </a:r>
          </a:p>
          <a:p>
            <a:pPr marL="742949" lvl="2" indent="-342899">
              <a:spcBef>
                <a:spcPts val="100"/>
              </a:spcBef>
              <a:buClr>
                <a:srgbClr val="C00000"/>
              </a:buClr>
              <a:buFont typeface="Courier New"/>
              <a:buChar char="o"/>
            </a:pPr>
            <a:r>
              <a:rPr dirty="0"/>
              <a:t>For culture this may include Amies or Stuart media;</a:t>
            </a:r>
          </a:p>
          <a:p>
            <a:pPr marL="742949" lvl="2" indent="-342899">
              <a:spcBef>
                <a:spcPts val="100"/>
              </a:spcBef>
              <a:buClr>
                <a:srgbClr val="C00000"/>
              </a:buClr>
              <a:buFont typeface="Courier New"/>
              <a:buChar char="o"/>
            </a:pPr>
            <a:r>
              <a:rPr dirty="0"/>
              <a:t>For other tests this may be a viral or universal transport media (VTM/UTM)</a:t>
            </a:r>
          </a:p>
        </p:txBody>
      </p:sp>
      <p:sp>
        <p:nvSpPr>
          <p:cNvPr id="2" name="Things to consider:">
            <a:extLst>
              <a:ext uri="{FF2B5EF4-FFF2-40B4-BE49-F238E27FC236}">
                <a16:creationId xmlns:a16="http://schemas.microsoft.com/office/drawing/2014/main" id="{DBD8C874-2936-2543-624C-2336B08E75CE}"/>
              </a:ext>
            </a:extLst>
          </p:cNvPr>
          <p:cNvSpPr txBox="1"/>
          <p:nvPr/>
        </p:nvSpPr>
        <p:spPr>
          <a:xfrm>
            <a:off x="263310" y="824179"/>
            <a:ext cx="2947280" cy="4477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defTabSz="289320">
              <a:lnSpc>
                <a:spcPct val="81000"/>
              </a:lnSpc>
              <a:defRPr sz="2800">
                <a:solidFill>
                  <a:schemeClr val="accent2"/>
                </a:solidFill>
                <a:latin typeface="Source Sans Pro Bold"/>
                <a:ea typeface="Source Sans Pro Bold"/>
                <a:cs typeface="Source Sans Pro Bold"/>
                <a:sym typeface="Source Sans Pro Bold"/>
              </a:defRPr>
            </a:lvl1pPr>
          </a:lstStyle>
          <a:p>
            <a:r>
              <a:rPr b="1" dirty="0"/>
              <a:t>Things to consider:</a:t>
            </a:r>
          </a:p>
        </p:txBody>
      </p:sp>
      <p:sp>
        <p:nvSpPr>
          <p:cNvPr id="3" name="Title 1">
            <a:extLst>
              <a:ext uri="{FF2B5EF4-FFF2-40B4-BE49-F238E27FC236}">
                <a16:creationId xmlns:a16="http://schemas.microsoft.com/office/drawing/2014/main" id="{237F31D6-C217-9906-95D5-62A2EB9E8BF5}"/>
              </a:ext>
            </a:extLst>
          </p:cNvPr>
          <p:cNvSpPr txBox="1">
            <a:spLocks/>
          </p:cNvSpPr>
          <p:nvPr/>
        </p:nvSpPr>
        <p:spPr>
          <a:xfrm>
            <a:off x="138857" y="92028"/>
            <a:ext cx="8978510"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Oropharyngeal and Nasopharyngeal Swabs (1)</a:t>
            </a:r>
          </a:p>
        </p:txBody>
      </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8" name="Picture 2" descr="Picture 2"/>
          <p:cNvPicPr>
            <a:picLocks noChangeAspect="1"/>
          </p:cNvPicPr>
          <p:nvPr/>
        </p:nvPicPr>
        <p:blipFill>
          <a:blip r:embed="rId3"/>
          <a:stretch>
            <a:fillRect/>
          </a:stretch>
        </p:blipFill>
        <p:spPr>
          <a:xfrm>
            <a:off x="7762025" y="1155540"/>
            <a:ext cx="3701631" cy="2147567"/>
          </a:xfrm>
          <a:prstGeom prst="rect">
            <a:avLst/>
          </a:prstGeom>
          <a:ln w="12700">
            <a:miter lim="400000"/>
          </a:ln>
        </p:spPr>
      </p:pic>
      <p:sp>
        <p:nvSpPr>
          <p:cNvPr id="679" name="TextBox 21"/>
          <p:cNvSpPr txBox="1"/>
          <p:nvPr/>
        </p:nvSpPr>
        <p:spPr>
          <a:xfrm>
            <a:off x="8295493" y="3470677"/>
            <a:ext cx="2634694" cy="2462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sz="1200">
                <a:latin typeface="+mn-lt"/>
                <a:ea typeface="+mn-ea"/>
                <a:cs typeface="+mn-cs"/>
                <a:sym typeface="Source Sans Pro Regular"/>
              </a:defRPr>
            </a:lvl1pPr>
          </a:lstStyle>
          <a:p>
            <a:r>
              <a:rPr sz="1000" dirty="0"/>
              <a:t>Graphic adapted from: CDC Technical Guidance</a:t>
            </a:r>
          </a:p>
        </p:txBody>
      </p:sp>
      <p:pic>
        <p:nvPicPr>
          <p:cNvPr id="680" name="Picture 2" descr="Picture 2"/>
          <p:cNvPicPr>
            <a:picLocks noChangeAspect="1"/>
          </p:cNvPicPr>
          <p:nvPr/>
        </p:nvPicPr>
        <p:blipFill>
          <a:blip r:embed="rId4"/>
          <a:stretch>
            <a:fillRect/>
          </a:stretch>
        </p:blipFill>
        <p:spPr>
          <a:xfrm>
            <a:off x="8506575" y="3884468"/>
            <a:ext cx="2345738" cy="1944690"/>
          </a:xfrm>
          <a:prstGeom prst="rect">
            <a:avLst/>
          </a:prstGeom>
          <a:ln w="12700">
            <a:miter lim="400000"/>
          </a:ln>
        </p:spPr>
      </p:pic>
      <p:sp>
        <p:nvSpPr>
          <p:cNvPr id="681" name="TextBox 4"/>
          <p:cNvSpPr txBox="1"/>
          <p:nvPr/>
        </p:nvSpPr>
        <p:spPr>
          <a:xfrm>
            <a:off x="9472184" y="5829154"/>
            <a:ext cx="414521"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900">
                <a:latin typeface="+mn-lt"/>
                <a:ea typeface="+mn-ea"/>
                <a:cs typeface="+mn-cs"/>
                <a:sym typeface="Source Sans Pro Regular"/>
              </a:defRPr>
            </a:lvl1pPr>
          </a:lstStyle>
          <a:p>
            <a:r>
              <a:t>Aviva</a:t>
            </a:r>
          </a:p>
        </p:txBody>
      </p:sp>
      <p:sp>
        <p:nvSpPr>
          <p:cNvPr id="682" name="Text Placeholder 2"/>
          <p:cNvSpPr txBox="1">
            <a:spLocks noGrp="1"/>
          </p:cNvSpPr>
          <p:nvPr>
            <p:ph type="body" idx="1"/>
          </p:nvPr>
        </p:nvSpPr>
        <p:spPr>
          <a:xfrm>
            <a:off x="833798" y="898578"/>
            <a:ext cx="6777755" cy="5060845"/>
          </a:xfrm>
          <a:prstGeom prst="rect">
            <a:avLst/>
          </a:prstGeom>
        </p:spPr>
        <p:txBody>
          <a:bodyPr/>
          <a:lstStyle/>
          <a:p>
            <a:pPr>
              <a:lnSpc>
                <a:spcPct val="81000"/>
              </a:lnSpc>
              <a:spcBef>
                <a:spcPts val="0"/>
              </a:spcBef>
              <a:defRPr sz="2100"/>
            </a:pPr>
            <a:r>
              <a:rPr dirty="0"/>
              <a:t>Nasopharyngeal (NP) swab</a:t>
            </a:r>
          </a:p>
          <a:p>
            <a:pPr marL="960119" lvl="1" indent="-411480">
              <a:lnSpc>
                <a:spcPct val="72000"/>
              </a:lnSpc>
              <a:spcBef>
                <a:spcPts val="400"/>
              </a:spcBef>
              <a:buClr>
                <a:schemeClr val="accent3"/>
              </a:buClr>
              <a:buAutoNum type="arabicPeriod"/>
              <a:defRPr sz="2100"/>
            </a:pPr>
            <a:r>
              <a:rPr dirty="0"/>
              <a:t>Insert flexible wire shaft swab through the nares parallel to the palate (not upwards) until resistance is encountered or the distance is equivalent to that from the ear to the nostril of the patient, indicating contact with the nasopharynx. Swab should reach depth equal to distance from nostrils to outer opening of the ear</a:t>
            </a:r>
          </a:p>
          <a:p>
            <a:pPr marL="960119" lvl="1" indent="-411480">
              <a:lnSpc>
                <a:spcPct val="72000"/>
              </a:lnSpc>
              <a:spcBef>
                <a:spcPts val="400"/>
              </a:spcBef>
              <a:buClr>
                <a:schemeClr val="accent3"/>
              </a:buClr>
              <a:buAutoNum type="arabicPeriod"/>
              <a:defRPr sz="2100"/>
            </a:pPr>
            <a:r>
              <a:rPr dirty="0"/>
              <a:t>Gently rub and roll the swab (leave swab in place for several seconds to absorb secretions)</a:t>
            </a:r>
          </a:p>
          <a:p>
            <a:pPr marL="960119" lvl="1" indent="-411480">
              <a:lnSpc>
                <a:spcPct val="72000"/>
              </a:lnSpc>
              <a:spcBef>
                <a:spcPts val="400"/>
              </a:spcBef>
              <a:buClr>
                <a:schemeClr val="accent3"/>
              </a:buClr>
              <a:buAutoNum type="arabicPeriod"/>
              <a:defRPr sz="2100"/>
            </a:pPr>
            <a:r>
              <a:rPr dirty="0"/>
              <a:t>Slowly remove swab while rotating it</a:t>
            </a:r>
          </a:p>
          <a:p>
            <a:pPr lvl="1">
              <a:lnSpc>
                <a:spcPct val="72000"/>
              </a:lnSpc>
              <a:spcBef>
                <a:spcPts val="500"/>
              </a:spcBef>
              <a:buClr>
                <a:schemeClr val="accent3"/>
              </a:buClr>
              <a:buFont typeface="Arial"/>
              <a:defRPr sz="2100"/>
            </a:pPr>
            <a:endParaRPr dirty="0"/>
          </a:p>
          <a:p>
            <a:pPr lvl="1">
              <a:lnSpc>
                <a:spcPct val="72000"/>
              </a:lnSpc>
              <a:spcBef>
                <a:spcPts val="500"/>
              </a:spcBef>
              <a:buClr>
                <a:schemeClr val="accent3"/>
              </a:buClr>
              <a:buFont typeface="Arial"/>
              <a:defRPr sz="2100"/>
            </a:pPr>
            <a:endParaRPr dirty="0"/>
          </a:p>
          <a:p>
            <a:pPr>
              <a:lnSpc>
                <a:spcPct val="81000"/>
              </a:lnSpc>
              <a:spcBef>
                <a:spcPts val="0"/>
              </a:spcBef>
              <a:defRPr sz="2100"/>
            </a:pPr>
            <a:r>
              <a:rPr dirty="0"/>
              <a:t>Oropharyngeal (OP) swab</a:t>
            </a:r>
          </a:p>
          <a:p>
            <a:pPr marL="960119" lvl="1" indent="-411480">
              <a:lnSpc>
                <a:spcPct val="72000"/>
              </a:lnSpc>
              <a:spcBef>
                <a:spcPts val="400"/>
              </a:spcBef>
              <a:buClr>
                <a:schemeClr val="accent3"/>
              </a:buClr>
              <a:buAutoNum type="arabicPeriod"/>
              <a:defRPr sz="2100"/>
            </a:pPr>
            <a:r>
              <a:rPr dirty="0"/>
              <a:t>Insert swab into the posterior pharynx and tonsillar areas</a:t>
            </a:r>
          </a:p>
          <a:p>
            <a:pPr marL="960119" lvl="1" indent="-411480">
              <a:lnSpc>
                <a:spcPct val="72000"/>
              </a:lnSpc>
              <a:spcBef>
                <a:spcPts val="400"/>
              </a:spcBef>
              <a:buClr>
                <a:schemeClr val="accent3"/>
              </a:buClr>
              <a:buAutoNum type="arabicPeriod"/>
              <a:defRPr sz="2100"/>
            </a:pPr>
            <a:r>
              <a:rPr dirty="0"/>
              <a:t>Rub swab over both tonsillar pillars and posterior oropharynx and avoid touching the tongue, teeth, and gums</a:t>
            </a:r>
          </a:p>
        </p:txBody>
      </p:sp>
      <p:sp>
        <p:nvSpPr>
          <p:cNvPr id="2" name="Title 1">
            <a:extLst>
              <a:ext uri="{FF2B5EF4-FFF2-40B4-BE49-F238E27FC236}">
                <a16:creationId xmlns:a16="http://schemas.microsoft.com/office/drawing/2014/main" id="{C163A89C-DAAA-BBFB-4819-F1B105F403BE}"/>
              </a:ext>
            </a:extLst>
          </p:cNvPr>
          <p:cNvSpPr txBox="1">
            <a:spLocks/>
          </p:cNvSpPr>
          <p:nvPr/>
        </p:nvSpPr>
        <p:spPr>
          <a:xfrm>
            <a:off x="138857" y="92028"/>
            <a:ext cx="8978510"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Oropharyngeal and Nasopharyngeal Swabs (</a:t>
            </a:r>
            <a:r>
              <a:rPr lang="hu-HU" b="1" dirty="0"/>
              <a:t>2</a:t>
            </a:r>
            <a:r>
              <a:rPr lang="en-US" b="1" dirty="0"/>
              <a:t>)</a:t>
            </a:r>
          </a:p>
        </p:txBody>
      </p:sp>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7" name="Content Placeholder 1"/>
          <p:cNvSpPr txBox="1">
            <a:spLocks noGrp="1"/>
          </p:cNvSpPr>
          <p:nvPr>
            <p:ph type="body" idx="1"/>
          </p:nvPr>
        </p:nvSpPr>
        <p:spPr>
          <a:xfrm>
            <a:off x="1342336" y="2589242"/>
            <a:ext cx="9507329" cy="1679517"/>
          </a:xfrm>
          <a:prstGeom prst="rect">
            <a:avLst/>
          </a:prstGeom>
        </p:spPr>
        <p:txBody>
          <a:bodyPr lIns="0" tIns="0" rIns="0" bIns="0"/>
          <a:lstStyle/>
          <a:p>
            <a:pPr algn="ctr"/>
            <a:r>
              <a:rPr dirty="0"/>
              <a:t>Watch WHO video on Nasopharyngeal  and Oropharyngeal swab collection (WHO-TRA COVID-19 diagnosis specimen collection 12FEB2021): </a:t>
            </a:r>
          </a:p>
          <a:p>
            <a:pPr algn="ctr"/>
            <a:endParaRPr dirty="0"/>
          </a:p>
          <a:p>
            <a:pPr algn="ctr"/>
            <a:r>
              <a:rPr u="sng" dirty="0">
                <a:solidFill>
                  <a:srgbClr val="0563C1"/>
                </a:solidFill>
                <a:uFill>
                  <a:solidFill>
                    <a:srgbClr val="0563C1"/>
                  </a:solidFill>
                </a:uFill>
                <a:hlinkClick r:id="rId2"/>
              </a:rPr>
              <a:t>https://youtu.be/jh6Is9oPyyw</a:t>
            </a:r>
            <a:r>
              <a:rPr dirty="0"/>
              <a:t> </a:t>
            </a:r>
          </a:p>
        </p:txBody>
      </p:sp>
      <p:sp>
        <p:nvSpPr>
          <p:cNvPr id="2" name="Title 1">
            <a:extLst>
              <a:ext uri="{FF2B5EF4-FFF2-40B4-BE49-F238E27FC236}">
                <a16:creationId xmlns:a16="http://schemas.microsoft.com/office/drawing/2014/main" id="{FD9845DD-C7DE-8CB1-1379-A58FC458C3AE}"/>
              </a:ext>
            </a:extLst>
          </p:cNvPr>
          <p:cNvSpPr txBox="1">
            <a:spLocks/>
          </p:cNvSpPr>
          <p:nvPr/>
        </p:nvSpPr>
        <p:spPr>
          <a:xfrm>
            <a:off x="138857" y="92028"/>
            <a:ext cx="8978510"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Oropharyngeal and Nasopharyngeal Swabs (</a:t>
            </a:r>
            <a:r>
              <a:rPr lang="hu-HU" b="1" dirty="0"/>
              <a:t>3</a:t>
            </a:r>
            <a:r>
              <a:rPr lang="en-US" b="1" dirty="0"/>
              <a:t>)</a:t>
            </a:r>
          </a:p>
        </p:txBody>
      </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2" name="Text Placeholder 2"/>
          <p:cNvSpPr txBox="1">
            <a:spLocks noGrp="1"/>
          </p:cNvSpPr>
          <p:nvPr>
            <p:ph type="body" idx="1"/>
          </p:nvPr>
        </p:nvSpPr>
        <p:spPr>
          <a:xfrm>
            <a:off x="517028" y="1746046"/>
            <a:ext cx="7250933" cy="3365908"/>
          </a:xfrm>
          <a:prstGeom prst="rect">
            <a:avLst/>
          </a:prstGeom>
        </p:spPr>
        <p:txBody>
          <a:bodyPr/>
          <a:lstStyle/>
          <a:p>
            <a:pPr>
              <a:spcBef>
                <a:spcPts val="0"/>
              </a:spcBef>
            </a:pPr>
            <a:r>
              <a:rPr dirty="0"/>
              <a:t>The RRT may be responding to a death report:</a:t>
            </a:r>
          </a:p>
          <a:p>
            <a:pPr marL="891539" lvl="1" indent="-342900">
              <a:spcBef>
                <a:spcPts val="0"/>
              </a:spcBef>
              <a:buClr>
                <a:schemeClr val="accent3"/>
              </a:buClr>
              <a:buFont typeface="Arial"/>
            </a:pPr>
            <a:r>
              <a:rPr dirty="0"/>
              <a:t>Protect yourself even if it is a post-mortem sample.</a:t>
            </a:r>
            <a:endParaRPr dirty="0">
              <a:solidFill>
                <a:srgbClr val="FF0000"/>
              </a:solidFill>
            </a:endParaRPr>
          </a:p>
          <a:p>
            <a:pPr>
              <a:spcBef>
                <a:spcPts val="0"/>
              </a:spcBef>
            </a:pPr>
            <a:endParaRPr dirty="0">
              <a:solidFill>
                <a:srgbClr val="FF0000"/>
              </a:solidFill>
            </a:endParaRPr>
          </a:p>
          <a:p>
            <a:pPr>
              <a:spcBef>
                <a:spcPts val="0"/>
              </a:spcBef>
            </a:pPr>
            <a:r>
              <a:rPr dirty="0"/>
              <a:t>Sample types depend on the disease and may include:</a:t>
            </a:r>
          </a:p>
          <a:p>
            <a:pPr marL="800100" lvl="1" indent="-342900">
              <a:spcBef>
                <a:spcPts val="0"/>
              </a:spcBef>
              <a:buClr>
                <a:schemeClr val="accent3"/>
              </a:buClr>
              <a:buFont typeface="Arial"/>
            </a:pPr>
            <a:r>
              <a:rPr dirty="0"/>
              <a:t>A buccal (oral fluid) swab</a:t>
            </a:r>
          </a:p>
          <a:p>
            <a:pPr marL="800100" lvl="1" indent="-342900">
              <a:spcBef>
                <a:spcPts val="0"/>
              </a:spcBef>
              <a:buClr>
                <a:schemeClr val="accent3"/>
              </a:buClr>
              <a:buFont typeface="Arial"/>
            </a:pPr>
            <a:r>
              <a:rPr dirty="0"/>
              <a:t>Skin or tissue biopsy;</a:t>
            </a:r>
          </a:p>
          <a:p>
            <a:pPr marL="800100" lvl="1" indent="-342900">
              <a:spcBef>
                <a:spcPts val="0"/>
              </a:spcBef>
              <a:buClr>
                <a:schemeClr val="accent3"/>
              </a:buClr>
              <a:buFont typeface="Arial"/>
            </a:pPr>
            <a:r>
              <a:rPr dirty="0"/>
              <a:t>Arterial or cardiac blood draws;</a:t>
            </a:r>
          </a:p>
          <a:p>
            <a:pPr marL="800100" lvl="1" indent="-342900">
              <a:spcBef>
                <a:spcPts val="0"/>
              </a:spcBef>
              <a:buClr>
                <a:schemeClr val="accent3"/>
              </a:buClr>
              <a:buFont typeface="Arial"/>
            </a:pPr>
            <a:r>
              <a:rPr dirty="0"/>
              <a:t>Rectal swabs.</a:t>
            </a:r>
          </a:p>
        </p:txBody>
      </p:sp>
      <p:pic>
        <p:nvPicPr>
          <p:cNvPr id="693" name="Picture 5" descr="Picture 5"/>
          <p:cNvPicPr>
            <a:picLocks noChangeAspect="1"/>
          </p:cNvPicPr>
          <p:nvPr/>
        </p:nvPicPr>
        <p:blipFill>
          <a:blip r:embed="rId2"/>
          <a:stretch>
            <a:fillRect/>
          </a:stretch>
        </p:blipFill>
        <p:spPr>
          <a:xfrm>
            <a:off x="7872589" y="1317625"/>
            <a:ext cx="3171827" cy="4222750"/>
          </a:xfrm>
          <a:prstGeom prst="rect">
            <a:avLst/>
          </a:prstGeom>
          <a:ln w="12700">
            <a:miter lim="400000"/>
          </a:ln>
        </p:spPr>
      </p:pic>
      <p:sp>
        <p:nvSpPr>
          <p:cNvPr id="2" name="Title 1">
            <a:extLst>
              <a:ext uri="{FF2B5EF4-FFF2-40B4-BE49-F238E27FC236}">
                <a16:creationId xmlns:a16="http://schemas.microsoft.com/office/drawing/2014/main" id="{4760D664-F3F5-4560-4BD7-C3A60B18142E}"/>
              </a:ext>
            </a:extLst>
          </p:cNvPr>
          <p:cNvSpPr txBox="1">
            <a:spLocks/>
          </p:cNvSpPr>
          <p:nvPr/>
        </p:nvSpPr>
        <p:spPr>
          <a:xfrm>
            <a:off x="138857" y="92028"/>
            <a:ext cx="8978510"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Post-mortem samples</a:t>
            </a:r>
          </a:p>
        </p:txBody>
      </p:sp>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5" name="Text Placeholder 3"/>
          <p:cNvSpPr txBox="1">
            <a:spLocks noGrp="1"/>
          </p:cNvSpPr>
          <p:nvPr>
            <p:ph type="body" idx="1"/>
          </p:nvPr>
        </p:nvSpPr>
        <p:spPr>
          <a:xfrm>
            <a:off x="1918373" y="1056443"/>
            <a:ext cx="8355254" cy="5102682"/>
          </a:xfrm>
          <a:prstGeom prst="rect">
            <a:avLst/>
          </a:prstGeom>
        </p:spPr>
        <p:txBody>
          <a:bodyPr/>
          <a:lstStyle/>
          <a:p>
            <a:pPr defTabSz="286426">
              <a:spcBef>
                <a:spcPts val="200"/>
              </a:spcBef>
              <a:defRPr sz="2178"/>
            </a:pPr>
            <a:r>
              <a:rPr dirty="0"/>
              <a:t>You may respond to a report of a sick person, but when you start asking questions you suspect the etiology may be animal or environmental related. </a:t>
            </a:r>
          </a:p>
          <a:p>
            <a:pPr defTabSz="286426">
              <a:spcBef>
                <a:spcPts val="200"/>
              </a:spcBef>
              <a:buClr>
                <a:schemeClr val="accent3"/>
              </a:buClr>
              <a:buSzPct val="100000"/>
              <a:buFont typeface="Arial"/>
              <a:buChar char="•"/>
              <a:defRPr sz="2178"/>
            </a:pPr>
            <a:endParaRPr dirty="0"/>
          </a:p>
          <a:p>
            <a:pPr defTabSz="286426">
              <a:spcBef>
                <a:spcPts val="200"/>
              </a:spcBef>
              <a:defRPr sz="2178"/>
            </a:pPr>
            <a:r>
              <a:rPr dirty="0"/>
              <a:t>Environmental samples may include:</a:t>
            </a:r>
          </a:p>
          <a:p>
            <a:pPr marL="394673" lvl="1" indent="-251459" defTabSz="286426">
              <a:spcBef>
                <a:spcPts val="0"/>
              </a:spcBef>
              <a:buClr>
                <a:schemeClr val="accent3"/>
              </a:buClr>
              <a:buFont typeface="Courier New"/>
              <a:buChar char="o"/>
              <a:defRPr sz="2178"/>
            </a:pPr>
            <a:r>
              <a:rPr dirty="0"/>
              <a:t>Water samples;</a:t>
            </a:r>
          </a:p>
          <a:p>
            <a:pPr marL="394673" lvl="1" indent="-251459" defTabSz="286426">
              <a:spcBef>
                <a:spcPts val="0"/>
              </a:spcBef>
              <a:buClr>
                <a:schemeClr val="accent3"/>
              </a:buClr>
              <a:buFont typeface="Courier New"/>
              <a:buChar char="o"/>
              <a:defRPr sz="2178"/>
            </a:pPr>
            <a:r>
              <a:rPr dirty="0"/>
              <a:t>Soil samples;</a:t>
            </a:r>
          </a:p>
          <a:p>
            <a:pPr marL="394673" lvl="1" indent="-251459" defTabSz="286426">
              <a:spcBef>
                <a:spcPts val="0"/>
              </a:spcBef>
              <a:buClr>
                <a:schemeClr val="accent3"/>
              </a:buClr>
              <a:buFont typeface="Courier New"/>
              <a:buChar char="o"/>
              <a:defRPr sz="2178"/>
            </a:pPr>
            <a:r>
              <a:rPr dirty="0"/>
              <a:t>Food samples;</a:t>
            </a:r>
          </a:p>
          <a:p>
            <a:pPr marL="394673" lvl="1" indent="-251459" defTabSz="286426">
              <a:spcBef>
                <a:spcPts val="0"/>
              </a:spcBef>
              <a:buClr>
                <a:schemeClr val="accent3"/>
              </a:buClr>
              <a:buFont typeface="Courier New"/>
              <a:buChar char="o"/>
              <a:defRPr sz="2178"/>
            </a:pPr>
            <a:r>
              <a:rPr dirty="0"/>
              <a:t>Filtered air samples.</a:t>
            </a:r>
          </a:p>
          <a:p>
            <a:pPr marL="214820" lvl="1" indent="-71606" defTabSz="286426">
              <a:spcBef>
                <a:spcPts val="0"/>
              </a:spcBef>
              <a:buClr>
                <a:schemeClr val="accent3"/>
              </a:buClr>
              <a:buFont typeface="Arial"/>
              <a:defRPr sz="2178"/>
            </a:pPr>
            <a:endParaRPr dirty="0"/>
          </a:p>
          <a:p>
            <a:pPr defTabSz="286426">
              <a:spcBef>
                <a:spcPts val="200"/>
              </a:spcBef>
              <a:defRPr sz="2178"/>
            </a:pPr>
            <a:r>
              <a:rPr dirty="0"/>
              <a:t>Animal samples may include:</a:t>
            </a:r>
          </a:p>
          <a:p>
            <a:pPr marL="394673" lvl="1" indent="-251459" defTabSz="286426">
              <a:spcBef>
                <a:spcPts val="0"/>
              </a:spcBef>
              <a:buClr>
                <a:schemeClr val="accent3"/>
              </a:buClr>
              <a:buFont typeface="Courier New"/>
              <a:buChar char="o"/>
              <a:defRPr sz="2178"/>
            </a:pPr>
            <a:r>
              <a:rPr dirty="0"/>
              <a:t>Insects;</a:t>
            </a:r>
          </a:p>
          <a:p>
            <a:pPr marL="394673" lvl="1" indent="-251459" defTabSz="286426">
              <a:spcBef>
                <a:spcPts val="0"/>
              </a:spcBef>
              <a:buClr>
                <a:schemeClr val="accent3"/>
              </a:buClr>
              <a:buFont typeface="Courier New"/>
              <a:buChar char="o"/>
              <a:defRPr sz="2178"/>
            </a:pPr>
            <a:r>
              <a:rPr dirty="0"/>
              <a:t>Animal biopsies or carcass;</a:t>
            </a:r>
          </a:p>
          <a:p>
            <a:pPr marL="394673" lvl="1" indent="-251459" defTabSz="286426">
              <a:spcBef>
                <a:spcPts val="0"/>
              </a:spcBef>
              <a:buClr>
                <a:schemeClr val="accent3"/>
              </a:buClr>
              <a:buFont typeface="Courier New"/>
              <a:buChar char="o"/>
              <a:defRPr sz="2178"/>
            </a:pPr>
            <a:r>
              <a:rPr dirty="0"/>
              <a:t>Animal blood, feces or swab samples.</a:t>
            </a:r>
          </a:p>
          <a:p>
            <a:pPr marL="214820" lvl="1" indent="-71606" defTabSz="286426">
              <a:spcBef>
                <a:spcPts val="0"/>
              </a:spcBef>
              <a:buClr>
                <a:schemeClr val="accent3"/>
              </a:buClr>
              <a:buFont typeface="Arial"/>
              <a:defRPr sz="2178"/>
            </a:pPr>
            <a:endParaRPr dirty="0"/>
          </a:p>
          <a:p>
            <a:pPr defTabSz="286426">
              <a:spcBef>
                <a:spcPts val="200"/>
              </a:spcBef>
              <a:defRPr sz="2178">
                <a:solidFill>
                  <a:srgbClr val="FF0000"/>
                </a:solidFill>
              </a:defRPr>
            </a:pPr>
            <a:r>
              <a:rPr dirty="0"/>
              <a:t>Always wear appropriate PPE for sample collection.</a:t>
            </a:r>
          </a:p>
        </p:txBody>
      </p:sp>
      <p:pic>
        <p:nvPicPr>
          <p:cNvPr id="697" name="Picture 2" descr="Picture 2"/>
          <p:cNvPicPr>
            <a:picLocks noChangeAspect="1"/>
          </p:cNvPicPr>
          <p:nvPr/>
        </p:nvPicPr>
        <p:blipFill>
          <a:blip r:embed="rId2"/>
          <a:stretch>
            <a:fillRect/>
          </a:stretch>
        </p:blipFill>
        <p:spPr>
          <a:xfrm>
            <a:off x="6907123" y="2411601"/>
            <a:ext cx="3684589" cy="2392365"/>
          </a:xfrm>
          <a:prstGeom prst="rect">
            <a:avLst/>
          </a:prstGeom>
          <a:ln w="12700">
            <a:miter lim="400000"/>
          </a:ln>
        </p:spPr>
      </p:pic>
      <p:sp>
        <p:nvSpPr>
          <p:cNvPr id="2" name="Title 1">
            <a:extLst>
              <a:ext uri="{FF2B5EF4-FFF2-40B4-BE49-F238E27FC236}">
                <a16:creationId xmlns:a16="http://schemas.microsoft.com/office/drawing/2014/main" id="{07CC6245-38E8-1D2F-CF4A-EDF25EDED986}"/>
              </a:ext>
            </a:extLst>
          </p:cNvPr>
          <p:cNvSpPr txBox="1">
            <a:spLocks/>
          </p:cNvSpPr>
          <p:nvPr/>
        </p:nvSpPr>
        <p:spPr>
          <a:xfrm>
            <a:off x="138857" y="92028"/>
            <a:ext cx="8978510"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Animal and environmental samples</a:t>
            </a:r>
          </a:p>
        </p:txBody>
      </p:sp>
    </p:spTree>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9" name="Picture 2" descr="Picture 2"/>
          <p:cNvPicPr>
            <a:picLocks noChangeAspect="1"/>
          </p:cNvPicPr>
          <p:nvPr/>
        </p:nvPicPr>
        <p:blipFill>
          <a:blip r:embed="rId2"/>
          <a:stretch>
            <a:fillRect/>
          </a:stretch>
        </p:blipFill>
        <p:spPr>
          <a:xfrm>
            <a:off x="8277768" y="2504353"/>
            <a:ext cx="2542454" cy="1452171"/>
          </a:xfrm>
          <a:prstGeom prst="rect">
            <a:avLst/>
          </a:prstGeom>
          <a:ln w="12700">
            <a:miter lim="400000"/>
          </a:ln>
        </p:spPr>
      </p:pic>
      <p:sp>
        <p:nvSpPr>
          <p:cNvPr id="700" name="TextBox 4"/>
          <p:cNvSpPr txBox="1"/>
          <p:nvPr/>
        </p:nvSpPr>
        <p:spPr>
          <a:xfrm>
            <a:off x="8325690" y="4083255"/>
            <a:ext cx="2451119" cy="3708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900">
                <a:latin typeface="+mn-lt"/>
                <a:ea typeface="+mn-ea"/>
                <a:cs typeface="+mn-cs"/>
                <a:sym typeface="Source Sans Pro Regular"/>
              </a:defRPr>
            </a:lvl1pPr>
          </a:lstStyle>
          <a:p>
            <a:r>
              <a:t>http://www.who.int/malaria/areas/diagnosis/rapid-diagnostic-tests/about-rdt/en/</a:t>
            </a:r>
          </a:p>
        </p:txBody>
      </p:sp>
      <p:sp>
        <p:nvSpPr>
          <p:cNvPr id="701" name="Text Placeholder 4"/>
          <p:cNvSpPr txBox="1">
            <a:spLocks noGrp="1"/>
          </p:cNvSpPr>
          <p:nvPr>
            <p:ph type="body" idx="1"/>
          </p:nvPr>
        </p:nvSpPr>
        <p:spPr>
          <a:xfrm>
            <a:off x="1040162" y="1015941"/>
            <a:ext cx="7412864" cy="5589597"/>
          </a:xfrm>
          <a:prstGeom prst="rect">
            <a:avLst/>
          </a:prstGeom>
        </p:spPr>
        <p:txBody>
          <a:bodyPr/>
          <a:lstStyle/>
          <a:p>
            <a:pPr marL="267888" indent="-267888" defTabSz="271960">
              <a:spcBef>
                <a:spcPts val="0"/>
              </a:spcBef>
              <a:buClr>
                <a:schemeClr val="accent3"/>
              </a:buClr>
              <a:buSzPct val="100000"/>
              <a:buFont typeface="Arial"/>
              <a:buChar char="•"/>
              <a:defRPr sz="2068"/>
            </a:pPr>
            <a:r>
              <a:rPr dirty="0"/>
              <a:t>Rapid tests can include lateral flow immunoassays or molecular techniques.</a:t>
            </a:r>
          </a:p>
          <a:p>
            <a:pPr marL="267888" indent="-267888" defTabSz="271960">
              <a:spcBef>
                <a:spcPts val="0"/>
              </a:spcBef>
              <a:buClr>
                <a:schemeClr val="accent3"/>
              </a:buClr>
              <a:buSzPct val="100000"/>
              <a:buFont typeface="Arial"/>
              <a:buChar char="•"/>
              <a:defRPr sz="2068"/>
            </a:pPr>
            <a:r>
              <a:rPr dirty="0"/>
              <a:t>They may be used as either diagnostic or screening tools and can be very helpful in field settings;</a:t>
            </a:r>
          </a:p>
          <a:p>
            <a:pPr marL="267888" indent="-267888" defTabSz="271960">
              <a:spcBef>
                <a:spcPts val="0"/>
              </a:spcBef>
              <a:buClr>
                <a:schemeClr val="accent3"/>
              </a:buClr>
              <a:buSzPct val="100000"/>
              <a:buFont typeface="Arial"/>
              <a:buChar char="•"/>
              <a:defRPr sz="2068"/>
            </a:pPr>
            <a:r>
              <a:rPr dirty="0"/>
              <a:t>Depending on the country, the following may be diagnosed based on the result of an RDT; e.g.</a:t>
            </a:r>
          </a:p>
          <a:p>
            <a:pPr marL="752094" lvl="1" indent="-322325" defTabSz="271960">
              <a:spcBef>
                <a:spcPts val="0"/>
              </a:spcBef>
              <a:buClr>
                <a:schemeClr val="accent3"/>
              </a:buClr>
              <a:buFont typeface="Courier New"/>
              <a:buChar char="o"/>
              <a:defRPr sz="2068"/>
            </a:pPr>
            <a:r>
              <a:rPr dirty="0"/>
              <a:t>Malaria</a:t>
            </a:r>
            <a:endParaRPr strike="sngStrike" dirty="0"/>
          </a:p>
          <a:p>
            <a:pPr marL="752094" lvl="1" indent="-322325" defTabSz="271960">
              <a:spcBef>
                <a:spcPts val="0"/>
              </a:spcBef>
              <a:buClr>
                <a:schemeClr val="accent3"/>
              </a:buClr>
              <a:buFont typeface="Courier New"/>
              <a:buChar char="o"/>
              <a:defRPr sz="2068"/>
            </a:pPr>
            <a:r>
              <a:rPr dirty="0"/>
              <a:t>Dengue</a:t>
            </a:r>
          </a:p>
          <a:p>
            <a:pPr marL="752094" lvl="1" indent="-322325" defTabSz="271960">
              <a:spcBef>
                <a:spcPts val="0"/>
              </a:spcBef>
              <a:buClr>
                <a:schemeClr val="accent3"/>
              </a:buClr>
              <a:buFont typeface="Courier New"/>
              <a:buChar char="o"/>
              <a:defRPr sz="2068"/>
            </a:pPr>
            <a:r>
              <a:rPr dirty="0"/>
              <a:t>COVID-19...</a:t>
            </a:r>
          </a:p>
          <a:p>
            <a:pPr marL="429768" lvl="1" indent="-67990" defTabSz="271960">
              <a:spcBef>
                <a:spcPts val="0"/>
              </a:spcBef>
              <a:buClr>
                <a:schemeClr val="accent3"/>
              </a:buClr>
              <a:buFont typeface="Arial"/>
              <a:defRPr sz="2068"/>
            </a:pPr>
            <a:endParaRPr dirty="0"/>
          </a:p>
          <a:p>
            <a:pPr marL="267888" indent="-267888" defTabSz="271960">
              <a:spcBef>
                <a:spcPts val="0"/>
              </a:spcBef>
              <a:buClr>
                <a:schemeClr val="accent3"/>
              </a:buClr>
              <a:buSzPct val="100000"/>
              <a:buFont typeface="Arial"/>
              <a:buChar char="•"/>
              <a:defRPr sz="2068"/>
            </a:pPr>
            <a:r>
              <a:rPr dirty="0"/>
              <a:t>Other diseases may use RDT initially but require laboratory. Confirmation by culture, serology or molecular testing; e.g. Cholera.</a:t>
            </a:r>
          </a:p>
          <a:p>
            <a:pPr marL="267888" indent="-267888" defTabSz="271960">
              <a:spcBef>
                <a:spcPts val="0"/>
              </a:spcBef>
              <a:buClr>
                <a:schemeClr val="accent3"/>
              </a:buClr>
              <a:buSzPct val="100000"/>
              <a:buFont typeface="Arial"/>
              <a:buChar char="•"/>
              <a:defRPr sz="2068"/>
            </a:pPr>
            <a:r>
              <a:rPr dirty="0"/>
              <a:t>New RDTs are being developed all the time and new devices may be introduced during response situations.</a:t>
            </a:r>
          </a:p>
          <a:p>
            <a:pPr marL="752094" lvl="1" indent="-322325" defTabSz="271960">
              <a:spcBef>
                <a:spcPts val="0"/>
              </a:spcBef>
              <a:buClr>
                <a:schemeClr val="accent3"/>
              </a:buClr>
              <a:buFont typeface="Courier New"/>
              <a:buChar char="o"/>
              <a:defRPr sz="2068"/>
            </a:pPr>
            <a:r>
              <a:rPr dirty="0"/>
              <a:t>For example, during the 2014 Ebola outbreak, both lateral flow immunoassays and GeneXpert cartridges were developed and tested.</a:t>
            </a:r>
          </a:p>
        </p:txBody>
      </p:sp>
      <p:sp>
        <p:nvSpPr>
          <p:cNvPr id="2" name="Title 1">
            <a:extLst>
              <a:ext uri="{FF2B5EF4-FFF2-40B4-BE49-F238E27FC236}">
                <a16:creationId xmlns:a16="http://schemas.microsoft.com/office/drawing/2014/main" id="{6AB5783C-A5D3-2CF5-9D9C-226EE3A057DD}"/>
              </a:ext>
            </a:extLst>
          </p:cNvPr>
          <p:cNvSpPr txBox="1">
            <a:spLocks/>
          </p:cNvSpPr>
          <p:nvPr/>
        </p:nvSpPr>
        <p:spPr>
          <a:xfrm>
            <a:off x="138857" y="92028"/>
            <a:ext cx="8978510"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Zoom on Rapid Diagnostic Tests (RDTs)</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 name="Google Shape;308;p8"/>
          <p:cNvSpPr txBox="1">
            <a:spLocks noGrp="1"/>
          </p:cNvSpPr>
          <p:nvPr>
            <p:ph type="body" idx="1"/>
          </p:nvPr>
        </p:nvSpPr>
        <p:spPr>
          <a:xfrm>
            <a:off x="4273551" y="1265129"/>
            <a:ext cx="7529515" cy="4540868"/>
          </a:xfrm>
          <a:prstGeom prst="rect">
            <a:avLst/>
          </a:prstGeom>
        </p:spPr>
        <p:txBody>
          <a:bodyPr lIns="0" tIns="0" rIns="0" bIns="0" anchor="t"/>
          <a:lstStyle/>
          <a:p>
            <a:pPr>
              <a:spcBef>
                <a:spcPts val="0"/>
              </a:spcBef>
            </a:pPr>
            <a:r>
              <a:rPr b="1" dirty="0">
                <a:solidFill>
                  <a:schemeClr val="tx1"/>
                </a:solidFill>
              </a:rPr>
              <a:t>At the end of this module, you should be able to :</a:t>
            </a:r>
            <a:endParaRPr lang="hu-HU" b="1" dirty="0">
              <a:solidFill>
                <a:schemeClr val="tx1"/>
              </a:solidFill>
            </a:endParaRPr>
          </a:p>
          <a:p>
            <a:pPr>
              <a:spcBef>
                <a:spcPts val="0"/>
              </a:spcBef>
            </a:pPr>
            <a:endParaRPr sz="2800" b="1" dirty="0">
              <a:solidFill>
                <a:srgbClr val="C00000"/>
              </a:solidFill>
            </a:endParaRPr>
          </a:p>
          <a:p>
            <a:pPr marL="254000" indent="-254000">
              <a:lnSpc>
                <a:spcPct val="100000"/>
              </a:lnSpc>
              <a:spcBef>
                <a:spcPts val="0"/>
              </a:spcBef>
              <a:buClr>
                <a:srgbClr val="65A000"/>
              </a:buClr>
              <a:buSzPct val="100000"/>
              <a:buFont typeface="Arial"/>
              <a:buChar char="•"/>
            </a:pPr>
            <a:r>
              <a:rPr dirty="0"/>
              <a:t>Identify key actions to be taken before collecting a laboratory sample from suspected case</a:t>
            </a:r>
          </a:p>
          <a:p>
            <a:pPr marL="254000" indent="-254000">
              <a:lnSpc>
                <a:spcPct val="100000"/>
              </a:lnSpc>
              <a:spcBef>
                <a:spcPts val="0"/>
              </a:spcBef>
              <a:buClr>
                <a:srgbClr val="65A000"/>
              </a:buClr>
              <a:buSzPct val="100000"/>
              <a:buFont typeface="Arial"/>
              <a:buChar char="•"/>
            </a:pPr>
            <a:r>
              <a:rPr dirty="0"/>
              <a:t>Determine the type of sample to be collected from suspected case</a:t>
            </a:r>
          </a:p>
          <a:p>
            <a:pPr marL="254000" indent="-254000">
              <a:lnSpc>
                <a:spcPct val="100000"/>
              </a:lnSpc>
              <a:spcBef>
                <a:spcPts val="0"/>
              </a:spcBef>
              <a:buClr>
                <a:srgbClr val="65A000"/>
              </a:buClr>
              <a:buSzPct val="100000"/>
              <a:buFont typeface="Arial"/>
              <a:buChar char="•"/>
            </a:pPr>
            <a:r>
              <a:rPr dirty="0"/>
              <a:t>Describe sample management procedures </a:t>
            </a:r>
          </a:p>
          <a:p>
            <a:pPr marL="254000" indent="-254000">
              <a:lnSpc>
                <a:spcPct val="100000"/>
              </a:lnSpc>
              <a:spcBef>
                <a:spcPts val="0"/>
              </a:spcBef>
              <a:buClr>
                <a:srgbClr val="65A000"/>
              </a:buClr>
              <a:buSzPct val="100000"/>
              <a:buFont typeface="Arial"/>
              <a:buChar char="•"/>
            </a:pPr>
            <a:r>
              <a:rPr dirty="0"/>
              <a:t>Collect laboratory samples taking the appropriate IPC measures</a:t>
            </a:r>
          </a:p>
          <a:p>
            <a:pPr marL="254000" indent="-254000">
              <a:lnSpc>
                <a:spcPct val="100000"/>
              </a:lnSpc>
              <a:spcBef>
                <a:spcPts val="0"/>
              </a:spcBef>
              <a:buClr>
                <a:srgbClr val="65A000"/>
              </a:buClr>
              <a:buSzPct val="100000"/>
              <a:buFont typeface="Arial"/>
              <a:buChar char="•"/>
            </a:pPr>
            <a:r>
              <a:rPr dirty="0"/>
              <a:t>Properly implement decontamination and waste management after sample collection</a:t>
            </a:r>
          </a:p>
          <a:p>
            <a:pPr marL="254000" indent="-254000">
              <a:spcBef>
                <a:spcPts val="0"/>
              </a:spcBef>
              <a:buClr>
                <a:srgbClr val="65A000"/>
              </a:buClr>
              <a:buSzPct val="100000"/>
              <a:buFont typeface="Arial"/>
              <a:buChar char="•"/>
            </a:pPr>
            <a:r>
              <a:rPr dirty="0"/>
              <a:t>Properly prepare samples for transport.</a:t>
            </a:r>
          </a:p>
        </p:txBody>
      </p:sp>
      <p:sp>
        <p:nvSpPr>
          <p:cNvPr id="4" name="Google Shape;307;p8">
            <a:extLst>
              <a:ext uri="{FF2B5EF4-FFF2-40B4-BE49-F238E27FC236}">
                <a16:creationId xmlns:a16="http://schemas.microsoft.com/office/drawing/2014/main" id="{BF6D3928-A770-D3DC-CF67-DD3182BB4689}"/>
              </a:ext>
            </a:extLst>
          </p:cNvPr>
          <p:cNvSpPr txBox="1">
            <a:spLocks/>
          </p:cNvSpPr>
          <p:nvPr/>
        </p:nvSpPr>
        <p:spPr>
          <a:xfrm>
            <a:off x="388936" y="630315"/>
            <a:ext cx="3264195" cy="83997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a:t>Learning objectives</a:t>
            </a:r>
            <a:endParaRPr lang="hu-HU" b="1" dirty="0"/>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4" name="Title 1"/>
          <p:cNvSpPr txBox="1">
            <a:spLocks noGrp="1"/>
          </p:cNvSpPr>
          <p:nvPr>
            <p:ph type="body" sz="half" idx="1"/>
          </p:nvPr>
        </p:nvSpPr>
        <p:spPr>
          <a:xfrm>
            <a:off x="422274" y="1939298"/>
            <a:ext cx="11347452" cy="1870076"/>
          </a:xfrm>
          <a:prstGeom prst="rect">
            <a:avLst/>
          </a:prstGeom>
        </p:spPr>
        <p:txBody>
          <a:bodyPr lIns="54864" tIns="54864" rIns="54864" bIns="54864"/>
          <a:lstStyle>
            <a:lvl1pPr>
              <a:spcBef>
                <a:spcPts val="0"/>
              </a:spcBef>
              <a:defRPr sz="3200"/>
            </a:lvl1pPr>
          </a:lstStyle>
          <a:p>
            <a:r>
              <a:rPr lang="hu-HU" b="1" dirty="0"/>
              <a:t>5</a:t>
            </a:r>
            <a:r>
              <a:rPr b="1" dirty="0"/>
              <a:t>. Sample transport</a:t>
            </a:r>
          </a:p>
        </p:txBody>
      </p:sp>
    </p:spTree>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7" name="Text Placeholder 4"/>
          <p:cNvSpPr txBox="1">
            <a:spLocks noGrp="1"/>
          </p:cNvSpPr>
          <p:nvPr>
            <p:ph type="body" idx="1"/>
          </p:nvPr>
        </p:nvSpPr>
        <p:spPr>
          <a:xfrm>
            <a:off x="4273551" y="2080709"/>
            <a:ext cx="7529515" cy="2696582"/>
          </a:xfrm>
          <a:prstGeom prst="rect">
            <a:avLst/>
          </a:prstGeom>
        </p:spPr>
        <p:txBody>
          <a:bodyPr/>
          <a:lstStyle/>
          <a:p>
            <a:pPr marL="0" lvl="1" indent="0" defTabSz="457181">
              <a:lnSpc>
                <a:spcPct val="80000"/>
              </a:lnSpc>
              <a:spcBef>
                <a:spcPts val="100"/>
              </a:spcBef>
              <a:buSzTx/>
              <a:buNone/>
            </a:pPr>
            <a:endParaRPr dirty="0"/>
          </a:p>
          <a:p>
            <a:pPr marL="254000" lvl="1" indent="-254000" defTabSz="457181">
              <a:lnSpc>
                <a:spcPct val="80000"/>
              </a:lnSpc>
              <a:spcBef>
                <a:spcPts val="100"/>
              </a:spcBef>
              <a:buClr>
                <a:schemeClr val="accent3"/>
              </a:buClr>
              <a:buFont typeface="Arial"/>
            </a:pPr>
            <a:r>
              <a:rPr dirty="0"/>
              <a:t>Put the sample in the appropriate container based on transportation (international vs. national) and type of test used.</a:t>
            </a:r>
            <a:endParaRPr sz="2800" dirty="0"/>
          </a:p>
          <a:p>
            <a:pPr marL="254000" lvl="1" indent="-254000" defTabSz="457181">
              <a:lnSpc>
                <a:spcPct val="80000"/>
              </a:lnSpc>
              <a:spcBef>
                <a:spcPts val="100"/>
              </a:spcBef>
              <a:buClr>
                <a:schemeClr val="accent3"/>
              </a:buClr>
              <a:buFont typeface="Arial"/>
            </a:pPr>
            <a:endParaRPr sz="2800" dirty="0"/>
          </a:p>
          <a:p>
            <a:pPr marL="254000" lvl="1" indent="-254000" defTabSz="457181">
              <a:lnSpc>
                <a:spcPct val="80000"/>
              </a:lnSpc>
              <a:spcBef>
                <a:spcPts val="100"/>
              </a:spcBef>
              <a:buClr>
                <a:schemeClr val="accent3"/>
              </a:buClr>
              <a:buFont typeface="Arial"/>
            </a:pPr>
            <a:r>
              <a:rPr dirty="0"/>
              <a:t>Consider the temperature requirements needed for sample shipment based on type of test used and the expected transportation time</a:t>
            </a:r>
            <a:endParaRPr sz="2800" dirty="0"/>
          </a:p>
        </p:txBody>
      </p:sp>
      <p:sp>
        <p:nvSpPr>
          <p:cNvPr id="2" name="TextBox 4">
            <a:extLst>
              <a:ext uri="{FF2B5EF4-FFF2-40B4-BE49-F238E27FC236}">
                <a16:creationId xmlns:a16="http://schemas.microsoft.com/office/drawing/2014/main" id="{D480ACEA-6FC9-C464-943C-95B8E5A1C9ED}"/>
              </a:ext>
            </a:extLst>
          </p:cNvPr>
          <p:cNvSpPr txBox="1"/>
          <p:nvPr/>
        </p:nvSpPr>
        <p:spPr>
          <a:xfrm>
            <a:off x="388936" y="313842"/>
            <a:ext cx="3355607"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hu-HU" b="1" dirty="0"/>
              <a:t>Key considerations</a:t>
            </a:r>
          </a:p>
        </p:txBody>
      </p:sp>
    </p:spTree>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3" name="Text Placeholder 5"/>
          <p:cNvSpPr txBox="1">
            <a:spLocks noGrp="1"/>
          </p:cNvSpPr>
          <p:nvPr>
            <p:ph type="body" idx="1"/>
          </p:nvPr>
        </p:nvSpPr>
        <p:spPr>
          <a:xfrm>
            <a:off x="1870359" y="1214811"/>
            <a:ext cx="8712981" cy="5531364"/>
          </a:xfrm>
          <a:prstGeom prst="rect">
            <a:avLst/>
          </a:prstGeom>
        </p:spPr>
        <p:txBody>
          <a:bodyPr/>
          <a:lstStyle/>
          <a:p>
            <a:pPr marL="251459" lvl="1" indent="-251459" defTabSz="452610">
              <a:lnSpc>
                <a:spcPct val="80000"/>
              </a:lnSpc>
              <a:spcBef>
                <a:spcPts val="0"/>
              </a:spcBef>
              <a:buClr>
                <a:srgbClr val="65A000"/>
              </a:buClr>
              <a:buFont typeface="Arial"/>
              <a:defRPr sz="2376"/>
            </a:pPr>
            <a:r>
              <a:rPr dirty="0"/>
              <a:t>Category A: an infectious substance which is transported in a form that, when exposure occurs, is capable of causing permanent disability, life-threatening or fatal disease in otherwise healthy humans or animals (Ex. TB culture or virus culture)</a:t>
            </a:r>
          </a:p>
          <a:p>
            <a:pPr marL="251459" lvl="1" indent="-251459" defTabSz="452610">
              <a:lnSpc>
                <a:spcPct val="80000"/>
              </a:lnSpc>
              <a:spcBef>
                <a:spcPts val="0"/>
              </a:spcBef>
              <a:buClr>
                <a:srgbClr val="65A000"/>
              </a:buClr>
              <a:buFont typeface="Arial"/>
              <a:defRPr sz="2376"/>
            </a:pPr>
            <a:r>
              <a:rPr dirty="0"/>
              <a:t>Shipping label: </a:t>
            </a:r>
          </a:p>
          <a:p>
            <a:pPr marL="0" lvl="1" indent="143213" defTabSz="452610">
              <a:lnSpc>
                <a:spcPct val="80000"/>
              </a:lnSpc>
              <a:spcBef>
                <a:spcPts val="0"/>
              </a:spcBef>
              <a:buClr>
                <a:schemeClr val="accent3"/>
              </a:buClr>
              <a:buSzTx/>
              <a:buFont typeface="Arial"/>
              <a:buNone/>
              <a:defRPr sz="2376"/>
            </a:pPr>
            <a:endParaRPr dirty="0"/>
          </a:p>
          <a:p>
            <a:pPr marL="1005839" lvl="2" indent="-251459" defTabSz="452610">
              <a:lnSpc>
                <a:spcPct val="80000"/>
              </a:lnSpc>
              <a:spcBef>
                <a:spcPts val="0"/>
              </a:spcBef>
              <a:buClr>
                <a:schemeClr val="accent3"/>
              </a:buClr>
              <a:buSzPct val="75000"/>
              <a:buChar char="๏"/>
              <a:defRPr sz="2376"/>
            </a:pPr>
            <a:r>
              <a:rPr dirty="0"/>
              <a:t>UN2814 - INFECTIOUS SUBSTANCE AFFECTING HUMANS (and animals)</a:t>
            </a:r>
          </a:p>
          <a:p>
            <a:pPr marL="1005839" lvl="2" indent="-251459" defTabSz="452610">
              <a:lnSpc>
                <a:spcPct val="80000"/>
              </a:lnSpc>
              <a:spcBef>
                <a:spcPts val="0"/>
              </a:spcBef>
              <a:buClr>
                <a:schemeClr val="accent3"/>
              </a:buClr>
              <a:buSzPct val="75000"/>
              <a:buChar char="๏"/>
              <a:defRPr sz="2376"/>
            </a:pPr>
            <a:r>
              <a:rPr dirty="0"/>
              <a:t>UN2900 - INFECTIOUS SUBSTANCE AFFECTING ANIMALS only</a:t>
            </a:r>
          </a:p>
          <a:p>
            <a:pPr marL="0" lvl="2" indent="754380" defTabSz="452610">
              <a:lnSpc>
                <a:spcPct val="80000"/>
              </a:lnSpc>
              <a:spcBef>
                <a:spcPts val="0"/>
              </a:spcBef>
              <a:buClr>
                <a:schemeClr val="accent3"/>
              </a:buClr>
              <a:buSzTx/>
              <a:buNone/>
              <a:defRPr sz="2376"/>
            </a:pPr>
            <a:endParaRPr dirty="0"/>
          </a:p>
          <a:p>
            <a:pPr marL="251459" lvl="1" indent="-251459" defTabSz="452610">
              <a:lnSpc>
                <a:spcPct val="80000"/>
              </a:lnSpc>
              <a:spcBef>
                <a:spcPts val="0"/>
              </a:spcBef>
              <a:buClr>
                <a:srgbClr val="65A000"/>
              </a:buClr>
              <a:buFont typeface="Arial"/>
              <a:buChar char="•"/>
              <a:defRPr sz="2376"/>
            </a:pPr>
            <a:r>
              <a:rPr sz="2376" dirty="0"/>
              <a:t>Category B: an infectious substance that does not fit the criteria for inclusion in category A (Ex. TB sputum or nasal swab from suspected COVID-19 patient)</a:t>
            </a:r>
          </a:p>
          <a:p>
            <a:pPr marL="251459" lvl="1" indent="-251459" defTabSz="452610">
              <a:lnSpc>
                <a:spcPct val="80000"/>
              </a:lnSpc>
              <a:spcBef>
                <a:spcPts val="0"/>
              </a:spcBef>
              <a:buClr>
                <a:srgbClr val="65A000"/>
              </a:buClr>
              <a:buFont typeface="Arial"/>
              <a:buChar char="•"/>
              <a:defRPr sz="2376"/>
            </a:pPr>
            <a:r>
              <a:rPr sz="2376" dirty="0"/>
              <a:t>Shipping label:</a:t>
            </a:r>
          </a:p>
          <a:p>
            <a:pPr marL="0" lvl="1" indent="143213" defTabSz="452610">
              <a:lnSpc>
                <a:spcPct val="80000"/>
              </a:lnSpc>
              <a:spcBef>
                <a:spcPts val="0"/>
              </a:spcBef>
              <a:buClr>
                <a:schemeClr val="accent3"/>
              </a:buClr>
              <a:buSzTx/>
              <a:buFont typeface="Arial"/>
              <a:buNone/>
              <a:defRPr sz="2376"/>
            </a:pPr>
            <a:endParaRPr dirty="0"/>
          </a:p>
          <a:p>
            <a:pPr marL="1005839" lvl="2" indent="-251459" defTabSz="452610">
              <a:lnSpc>
                <a:spcPct val="80000"/>
              </a:lnSpc>
              <a:spcBef>
                <a:spcPts val="0"/>
              </a:spcBef>
              <a:buClr>
                <a:schemeClr val="accent3"/>
              </a:buClr>
              <a:buSzPct val="75000"/>
              <a:buChar char="๏"/>
              <a:defRPr sz="2376"/>
            </a:pPr>
            <a:r>
              <a:rPr dirty="0"/>
              <a:t>UN3373 BIOLOGICAL SUBSTANCE CATEGORY B</a:t>
            </a:r>
          </a:p>
        </p:txBody>
      </p:sp>
      <p:sp>
        <p:nvSpPr>
          <p:cNvPr id="715" name="Classification of substances:"/>
          <p:cNvSpPr txBox="1"/>
          <p:nvPr/>
        </p:nvSpPr>
        <p:spPr>
          <a:xfrm>
            <a:off x="138857" y="770330"/>
            <a:ext cx="4335480" cy="4444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lvl="1" indent="0" defTabSz="457181">
              <a:lnSpc>
                <a:spcPct val="80000"/>
              </a:lnSpc>
              <a:spcBef>
                <a:spcPts val="100"/>
              </a:spcBef>
              <a:defRPr sz="2800">
                <a:solidFill>
                  <a:schemeClr val="accent2"/>
                </a:solidFill>
                <a:latin typeface="Source Sans Pro Bold"/>
                <a:ea typeface="Source Sans Pro Bold"/>
                <a:cs typeface="Source Sans Pro Bold"/>
                <a:sym typeface="Source Sans Pro Bold"/>
              </a:defRPr>
            </a:pPr>
            <a:r>
              <a:rPr b="1" dirty="0"/>
              <a:t>Classification of substances:</a:t>
            </a:r>
          </a:p>
        </p:txBody>
      </p:sp>
      <p:sp>
        <p:nvSpPr>
          <p:cNvPr id="2" name="Title 1">
            <a:extLst>
              <a:ext uri="{FF2B5EF4-FFF2-40B4-BE49-F238E27FC236}">
                <a16:creationId xmlns:a16="http://schemas.microsoft.com/office/drawing/2014/main" id="{977A9961-B785-C190-945D-DC40D6643B89}"/>
              </a:ext>
            </a:extLst>
          </p:cNvPr>
          <p:cNvSpPr txBox="1">
            <a:spLocks/>
          </p:cNvSpPr>
          <p:nvPr/>
        </p:nvSpPr>
        <p:spPr>
          <a:xfrm>
            <a:off x="138857" y="92028"/>
            <a:ext cx="8978510"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International sample transport </a:t>
            </a:r>
          </a:p>
        </p:txBody>
      </p:sp>
    </p:spTree>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0" name="Content Placeholder 2"/>
          <p:cNvSpPr txBox="1">
            <a:spLocks noGrp="1"/>
          </p:cNvSpPr>
          <p:nvPr>
            <p:ph type="body" sz="half" idx="1"/>
          </p:nvPr>
        </p:nvSpPr>
        <p:spPr>
          <a:xfrm>
            <a:off x="1209934" y="1327568"/>
            <a:ext cx="5688207" cy="4654071"/>
          </a:xfrm>
          <a:prstGeom prst="rect">
            <a:avLst/>
          </a:prstGeom>
        </p:spPr>
        <p:txBody>
          <a:bodyPr/>
          <a:lstStyle/>
          <a:p>
            <a:pPr marL="254000" indent="-254000">
              <a:buClr>
                <a:schemeClr val="accent3"/>
              </a:buClr>
              <a:buSzPct val="100000"/>
              <a:buChar char="•"/>
              <a:defRPr sz="2000"/>
            </a:pPr>
            <a:r>
              <a:rPr dirty="0"/>
              <a:t>For international sample transport, consider:</a:t>
            </a:r>
          </a:p>
          <a:p>
            <a:pPr marL="254000" indent="-254000">
              <a:buClr>
                <a:schemeClr val="accent3"/>
              </a:buClr>
              <a:buSzPct val="100000"/>
              <a:buChar char="•"/>
              <a:defRPr sz="2000"/>
            </a:pPr>
            <a:r>
              <a:rPr dirty="0"/>
              <a:t>Proper Shipping Name (PSN) of Infectious Substance</a:t>
            </a:r>
          </a:p>
          <a:p>
            <a:pPr marL="254000" indent="-254000">
              <a:buClr>
                <a:schemeClr val="accent3"/>
              </a:buClr>
              <a:buSzPct val="100000"/>
              <a:buChar char="•"/>
              <a:defRPr sz="2000"/>
            </a:pPr>
            <a:endParaRPr dirty="0"/>
          </a:p>
          <a:p>
            <a:pPr marL="254000" indent="-254000">
              <a:buClr>
                <a:schemeClr val="accent3"/>
              </a:buClr>
              <a:buSzPct val="100000"/>
              <a:buChar char="•"/>
              <a:defRPr sz="2000"/>
            </a:pPr>
            <a:r>
              <a:rPr dirty="0"/>
              <a:t>UN Number of Infectious Substance.</a:t>
            </a:r>
          </a:p>
          <a:p>
            <a:pPr marL="254000" indent="-254000">
              <a:buClr>
                <a:schemeClr val="accent3"/>
              </a:buClr>
              <a:buSzPct val="100000"/>
              <a:buChar char="•"/>
              <a:defRPr sz="2000"/>
            </a:pPr>
            <a:endParaRPr dirty="0"/>
          </a:p>
          <a:p>
            <a:pPr marL="254000" indent="-254000">
              <a:buClr>
                <a:schemeClr val="accent3"/>
              </a:buClr>
              <a:buSzPct val="100000"/>
              <a:buChar char="•"/>
              <a:defRPr sz="2000"/>
            </a:pPr>
            <a:r>
              <a:rPr dirty="0"/>
              <a:t>Name &amp; Address of Shipper &amp; Receiver</a:t>
            </a:r>
          </a:p>
          <a:p>
            <a:pPr marL="254000" indent="-254000">
              <a:buClr>
                <a:schemeClr val="accent3"/>
              </a:buClr>
              <a:buSzPct val="100000"/>
              <a:buChar char="•"/>
              <a:defRPr sz="2000"/>
            </a:pPr>
            <a:endParaRPr dirty="0"/>
          </a:p>
          <a:p>
            <a:pPr marL="254000" indent="-254000">
              <a:buClr>
                <a:schemeClr val="accent3"/>
              </a:buClr>
              <a:buSzPct val="100000"/>
              <a:buChar char="•"/>
              <a:defRPr sz="2000"/>
            </a:pPr>
            <a:r>
              <a:rPr dirty="0"/>
              <a:t>Emergency Name &amp; Telephone Number of a Responsible Person (may be written on the airway bill for Cat B packages)</a:t>
            </a:r>
          </a:p>
        </p:txBody>
      </p:sp>
      <p:pic>
        <p:nvPicPr>
          <p:cNvPr id="721" name="Picture 1" descr="Picture 1"/>
          <p:cNvPicPr>
            <a:picLocks noChangeAspect="1"/>
          </p:cNvPicPr>
          <p:nvPr/>
        </p:nvPicPr>
        <p:blipFill>
          <a:blip r:embed="rId3"/>
          <a:srcRect l="1242" r="54265" b="57494"/>
          <a:stretch>
            <a:fillRect/>
          </a:stretch>
        </p:blipFill>
        <p:spPr>
          <a:xfrm>
            <a:off x="7228995" y="2563089"/>
            <a:ext cx="2421671" cy="1740611"/>
          </a:xfrm>
          <a:prstGeom prst="rect">
            <a:avLst/>
          </a:prstGeom>
          <a:ln w="12700">
            <a:miter lim="400000"/>
          </a:ln>
        </p:spPr>
      </p:pic>
      <p:pic>
        <p:nvPicPr>
          <p:cNvPr id="722" name="Picture 5" descr="Picture 5"/>
          <p:cNvPicPr>
            <a:picLocks noChangeAspect="1"/>
          </p:cNvPicPr>
          <p:nvPr/>
        </p:nvPicPr>
        <p:blipFill>
          <a:blip r:embed="rId3"/>
          <a:srcRect l="51033" t="4416" r="2885" b="57523"/>
          <a:stretch>
            <a:fillRect/>
          </a:stretch>
        </p:blipFill>
        <p:spPr>
          <a:xfrm>
            <a:off x="7726425" y="4382347"/>
            <a:ext cx="2567883" cy="1595676"/>
          </a:xfrm>
          <a:prstGeom prst="rect">
            <a:avLst/>
          </a:prstGeom>
          <a:ln w="12700">
            <a:miter lim="400000"/>
          </a:ln>
        </p:spPr>
      </p:pic>
      <p:grpSp>
        <p:nvGrpSpPr>
          <p:cNvPr id="725" name="AutoShape 32"/>
          <p:cNvGrpSpPr/>
          <p:nvPr/>
        </p:nvGrpSpPr>
        <p:grpSpPr>
          <a:xfrm>
            <a:off x="9442908" y="1209600"/>
            <a:ext cx="885827" cy="885827"/>
            <a:chOff x="0" y="0"/>
            <a:chExt cx="885825" cy="885825"/>
          </a:xfrm>
        </p:grpSpPr>
        <p:sp>
          <p:nvSpPr>
            <p:cNvPr id="723" name="Polygon"/>
            <p:cNvSpPr/>
            <p:nvPr/>
          </p:nvSpPr>
          <p:spPr>
            <a:xfrm>
              <a:off x="0" y="0"/>
              <a:ext cx="885826" cy="885826"/>
            </a:xfrm>
            <a:prstGeom prst="diamond">
              <a:avLst/>
            </a:prstGeom>
            <a:solidFill>
              <a:srgbClr val="FFFFFF"/>
            </a:solidFill>
            <a:ln w="9525" cap="flat">
              <a:solidFill>
                <a:srgbClr val="000000"/>
              </a:solidFill>
              <a:prstDash val="solid"/>
              <a:miter lim="800000"/>
            </a:ln>
            <a:effectLst/>
          </p:spPr>
          <p:txBody>
            <a:bodyPr wrap="square" lIns="45719" tIns="45719" rIns="45719" bIns="45719" numCol="1" anchor="ctr">
              <a:noAutofit/>
            </a:bodyPr>
            <a:lstStyle/>
            <a:p>
              <a:pPr algn="ctr"/>
              <a:endParaRPr/>
            </a:p>
          </p:txBody>
        </p:sp>
        <p:sp>
          <p:nvSpPr>
            <p:cNvPr id="724" name="UN 3373"/>
            <p:cNvSpPr txBox="1"/>
            <p:nvPr/>
          </p:nvSpPr>
          <p:spPr>
            <a:xfrm>
              <a:off x="125667" y="301943"/>
              <a:ext cx="634493" cy="2819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ctr">
              <a:spAutoFit/>
            </a:bodyPr>
            <a:lstStyle>
              <a:lvl1pPr algn="ctr">
                <a:defRPr sz="1200">
                  <a:latin typeface="+mn-lt"/>
                  <a:ea typeface="+mn-ea"/>
                  <a:cs typeface="+mn-cs"/>
                  <a:sym typeface="Source Sans Pro Regular"/>
                </a:defRPr>
              </a:lvl1pPr>
            </a:lstStyle>
            <a:p>
              <a:r>
                <a:t>UN 3373</a:t>
              </a:r>
            </a:p>
          </p:txBody>
        </p:sp>
      </p:grpSp>
      <p:grpSp>
        <p:nvGrpSpPr>
          <p:cNvPr id="728" name="Rectangle 34"/>
          <p:cNvGrpSpPr/>
          <p:nvPr/>
        </p:nvGrpSpPr>
        <p:grpSpPr>
          <a:xfrm>
            <a:off x="7763343" y="1652513"/>
            <a:ext cx="1524001" cy="533401"/>
            <a:chOff x="0" y="0"/>
            <a:chExt cx="1524000" cy="533400"/>
          </a:xfrm>
        </p:grpSpPr>
        <p:sp>
          <p:nvSpPr>
            <p:cNvPr id="726" name="Rectangle"/>
            <p:cNvSpPr/>
            <p:nvPr/>
          </p:nvSpPr>
          <p:spPr>
            <a:xfrm>
              <a:off x="0" y="0"/>
              <a:ext cx="1524000" cy="533400"/>
            </a:xfrm>
            <a:prstGeom prst="rect">
              <a:avLst/>
            </a:prstGeom>
            <a:solidFill>
              <a:srgbClr val="FFFFFF"/>
            </a:solidFill>
            <a:ln w="9525" cap="flat">
              <a:solidFill>
                <a:srgbClr val="000000"/>
              </a:solidFill>
              <a:prstDash val="solid"/>
              <a:miter lim="800000"/>
            </a:ln>
            <a:effectLst/>
          </p:spPr>
          <p:txBody>
            <a:bodyPr wrap="square" lIns="45719" tIns="45719" rIns="45719" bIns="45719" numCol="1" anchor="ctr">
              <a:noAutofit/>
            </a:bodyPr>
            <a:lstStyle/>
            <a:p>
              <a:endParaRPr/>
            </a:p>
          </p:txBody>
        </p:sp>
        <p:sp>
          <p:nvSpPr>
            <p:cNvPr id="727" name="INFECTIOUS SUBSTANCE,…"/>
            <p:cNvSpPr txBox="1"/>
            <p:nvPr/>
          </p:nvSpPr>
          <p:spPr>
            <a:xfrm>
              <a:off x="59626" y="2285"/>
              <a:ext cx="1335952" cy="528829"/>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4864" tIns="54864" rIns="54864" bIns="54864" numCol="1" anchor="ctr">
              <a:spAutoFit/>
            </a:bodyPr>
            <a:lstStyle/>
            <a:p>
              <a:pPr>
                <a:defRPr sz="900">
                  <a:latin typeface="+mn-lt"/>
                  <a:ea typeface="+mn-ea"/>
                  <a:cs typeface="+mn-cs"/>
                  <a:sym typeface="Source Sans Pro Regular"/>
                </a:defRPr>
              </a:pPr>
              <a:r>
                <a:t>INFECTIOUS SUBSTANCE,</a:t>
              </a:r>
            </a:p>
            <a:p>
              <a:pPr>
                <a:defRPr sz="900">
                  <a:latin typeface="+mn-lt"/>
                  <a:ea typeface="+mn-ea"/>
                  <a:cs typeface="+mn-cs"/>
                  <a:sym typeface="Source Sans Pro Regular"/>
                </a:defRPr>
              </a:pPr>
              <a:r>
                <a:t>AFFECTING HUMANS</a:t>
              </a:r>
            </a:p>
            <a:p>
              <a:pPr>
                <a:defRPr sz="900">
                  <a:latin typeface="+mn-lt"/>
                  <a:ea typeface="+mn-ea"/>
                  <a:cs typeface="+mn-cs"/>
                  <a:sym typeface="Source Sans Pro Regular"/>
                </a:defRPr>
              </a:pPr>
              <a:r>
                <a:t>UN 2814</a:t>
              </a:r>
            </a:p>
          </p:txBody>
        </p:sp>
      </p:grpSp>
      <p:grpSp>
        <p:nvGrpSpPr>
          <p:cNvPr id="731" name="Rectangle 34"/>
          <p:cNvGrpSpPr/>
          <p:nvPr/>
        </p:nvGrpSpPr>
        <p:grpSpPr>
          <a:xfrm>
            <a:off x="7056556" y="1135657"/>
            <a:ext cx="1524001" cy="389619"/>
            <a:chOff x="0" y="0"/>
            <a:chExt cx="1524000" cy="389618"/>
          </a:xfrm>
        </p:grpSpPr>
        <p:sp>
          <p:nvSpPr>
            <p:cNvPr id="729" name="Rectangle"/>
            <p:cNvSpPr/>
            <p:nvPr/>
          </p:nvSpPr>
          <p:spPr>
            <a:xfrm>
              <a:off x="0" y="-1"/>
              <a:ext cx="1524000" cy="389620"/>
            </a:xfrm>
            <a:prstGeom prst="rect">
              <a:avLst/>
            </a:prstGeom>
            <a:solidFill>
              <a:srgbClr val="FFFFFF"/>
            </a:solidFill>
            <a:ln w="9525" cap="flat">
              <a:solidFill>
                <a:srgbClr val="000000"/>
              </a:solidFill>
              <a:prstDash val="solid"/>
              <a:miter lim="800000"/>
            </a:ln>
            <a:effectLst/>
          </p:spPr>
          <p:txBody>
            <a:bodyPr wrap="square" lIns="45719" tIns="45719" rIns="45719" bIns="45719" numCol="1" anchor="ctr">
              <a:noAutofit/>
            </a:bodyPr>
            <a:lstStyle/>
            <a:p>
              <a:endParaRPr/>
            </a:p>
          </p:txBody>
        </p:sp>
        <p:sp>
          <p:nvSpPr>
            <p:cNvPr id="730" name="BIOLOGICAL SUBSTANCE,…"/>
            <p:cNvSpPr txBox="1"/>
            <p:nvPr/>
          </p:nvSpPr>
          <p:spPr>
            <a:xfrm>
              <a:off x="50482" y="9389"/>
              <a:ext cx="1318121" cy="3708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ctr">
              <a:spAutoFit/>
            </a:bodyPr>
            <a:lstStyle/>
            <a:p>
              <a:pPr>
                <a:defRPr sz="900">
                  <a:latin typeface="+mn-lt"/>
                  <a:ea typeface="+mn-ea"/>
                  <a:cs typeface="+mn-cs"/>
                  <a:sym typeface="Source Sans Pro Regular"/>
                </a:defRPr>
              </a:pPr>
              <a:r>
                <a:t>BIOLOGICAL SUBSTANCE,</a:t>
              </a:r>
            </a:p>
            <a:p>
              <a:pPr>
                <a:defRPr sz="900">
                  <a:latin typeface="+mn-lt"/>
                  <a:ea typeface="+mn-ea"/>
                  <a:cs typeface="+mn-cs"/>
                  <a:sym typeface="Source Sans Pro Regular"/>
                </a:defRPr>
              </a:pPr>
              <a:r>
                <a:t>CATEGORY B</a:t>
              </a:r>
            </a:p>
          </p:txBody>
        </p:sp>
      </p:grpSp>
      <p:sp>
        <p:nvSpPr>
          <p:cNvPr id="732" name="TextBox 11"/>
          <p:cNvSpPr txBox="1"/>
          <p:nvPr/>
        </p:nvSpPr>
        <p:spPr>
          <a:xfrm>
            <a:off x="9185985" y="2177291"/>
            <a:ext cx="131229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sz="900">
                <a:latin typeface="+mn-lt"/>
                <a:ea typeface="+mn-ea"/>
                <a:cs typeface="+mn-cs"/>
                <a:sym typeface="Source Sans Pro Regular"/>
              </a:defRPr>
            </a:lvl1pPr>
          </a:lstStyle>
          <a:p>
            <a:r>
              <a:t>ISST Training Programme</a:t>
            </a:r>
          </a:p>
        </p:txBody>
      </p:sp>
      <p:grpSp>
        <p:nvGrpSpPr>
          <p:cNvPr id="735" name="Text Box 6"/>
          <p:cNvGrpSpPr/>
          <p:nvPr/>
        </p:nvGrpSpPr>
        <p:grpSpPr>
          <a:xfrm>
            <a:off x="5663953" y="4958565"/>
            <a:ext cx="1669996" cy="1053466"/>
            <a:chOff x="0" y="0"/>
            <a:chExt cx="1669994" cy="1053464"/>
          </a:xfrm>
        </p:grpSpPr>
        <p:sp>
          <p:nvSpPr>
            <p:cNvPr id="733" name="Rectangle"/>
            <p:cNvSpPr/>
            <p:nvPr/>
          </p:nvSpPr>
          <p:spPr>
            <a:xfrm>
              <a:off x="0" y="0"/>
              <a:ext cx="1669995" cy="1033709"/>
            </a:xfrm>
            <a:prstGeom prst="rect">
              <a:avLst/>
            </a:prstGeom>
            <a:noFill/>
            <a:ln w="19050" cap="flat">
              <a:solidFill>
                <a:srgbClr val="000000"/>
              </a:solidFill>
              <a:prstDash val="solid"/>
              <a:miter lim="800000"/>
            </a:ln>
            <a:effectLst/>
          </p:spPr>
          <p:txBody>
            <a:bodyPr wrap="square" lIns="45719" tIns="45719" rIns="45719" bIns="45719" numCol="1" anchor="t">
              <a:noAutofit/>
            </a:bodyPr>
            <a:lstStyle/>
            <a:p>
              <a:pPr>
                <a:defRPr sz="1200">
                  <a:latin typeface="+mn-lt"/>
                  <a:ea typeface="+mn-ea"/>
                  <a:cs typeface="+mn-cs"/>
                  <a:sym typeface="Source Sans Pro Regular"/>
                </a:defRPr>
              </a:pPr>
              <a:endParaRPr/>
            </a:p>
          </p:txBody>
        </p:sp>
        <p:sp>
          <p:nvSpPr>
            <p:cNvPr id="734" name="dry ice as coolant…"/>
            <p:cNvSpPr txBox="1"/>
            <p:nvPr/>
          </p:nvSpPr>
          <p:spPr>
            <a:xfrm>
              <a:off x="55244" y="9525"/>
              <a:ext cx="1384149" cy="104394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t">
              <a:spAutoFit/>
            </a:bodyPr>
            <a:lstStyle/>
            <a:p>
              <a:pPr>
                <a:lnSpc>
                  <a:spcPct val="150000"/>
                </a:lnSpc>
                <a:defRPr sz="1200">
                  <a:latin typeface="+mn-lt"/>
                  <a:ea typeface="+mn-ea"/>
                  <a:cs typeface="+mn-cs"/>
                  <a:sym typeface="Source Sans Pro Regular"/>
                </a:defRPr>
              </a:pPr>
              <a:r>
                <a:t>dry ice as coolant</a:t>
              </a:r>
              <a:endParaRPr>
                <a:latin typeface="Arial"/>
                <a:ea typeface="Arial"/>
                <a:cs typeface="Arial"/>
                <a:sym typeface="Arial"/>
              </a:endParaRPr>
            </a:p>
            <a:p>
              <a:pPr>
                <a:lnSpc>
                  <a:spcPct val="150000"/>
                </a:lnSpc>
                <a:defRPr sz="1200">
                  <a:latin typeface="+mn-lt"/>
                  <a:ea typeface="+mn-ea"/>
                  <a:cs typeface="+mn-cs"/>
                  <a:sym typeface="Source Sans Pro Regular"/>
                </a:defRPr>
              </a:pPr>
              <a:r>
                <a:t>UN1845 </a:t>
              </a:r>
              <a:endParaRPr>
                <a:latin typeface="Arial"/>
                <a:ea typeface="Arial"/>
                <a:cs typeface="Arial"/>
                <a:sym typeface="Arial"/>
              </a:endParaRPr>
            </a:p>
            <a:p>
              <a:pPr>
                <a:defRPr sz="1200">
                  <a:latin typeface="+mn-lt"/>
                  <a:ea typeface="+mn-ea"/>
                  <a:cs typeface="+mn-cs"/>
                  <a:sym typeface="Source Sans Pro Regular"/>
                </a:defRPr>
              </a:pPr>
              <a:endParaRPr>
                <a:latin typeface="Arial"/>
                <a:ea typeface="Arial"/>
                <a:cs typeface="Arial"/>
                <a:sym typeface="Arial"/>
              </a:endParaRPr>
            </a:p>
            <a:p>
              <a:pPr>
                <a:defRPr sz="1200">
                  <a:latin typeface="+mn-lt"/>
                  <a:ea typeface="+mn-ea"/>
                  <a:cs typeface="+mn-cs"/>
                  <a:sym typeface="Source Sans Pro Regular"/>
                </a:defRPr>
              </a:pPr>
              <a:r>
                <a:t>Net quantity ____kg</a:t>
              </a:r>
            </a:p>
          </p:txBody>
        </p:sp>
      </p:grpSp>
      <p:sp>
        <p:nvSpPr>
          <p:cNvPr id="736" name="TextBox 1"/>
          <p:cNvSpPr txBox="1"/>
          <p:nvPr/>
        </p:nvSpPr>
        <p:spPr>
          <a:xfrm>
            <a:off x="1166588" y="4957510"/>
            <a:ext cx="4206242" cy="10622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4864" tIns="54864" rIns="54864" bIns="54864">
            <a:spAutoFit/>
          </a:bodyPr>
          <a:lstStyle>
            <a:lvl1pPr marL="284988" indent="-284988">
              <a:buClr>
                <a:schemeClr val="accent3"/>
              </a:buClr>
              <a:buSzPct val="100000"/>
              <a:buFont typeface="Arial"/>
              <a:buChar char="•"/>
              <a:defRPr sz="2000">
                <a:latin typeface="+mn-lt"/>
                <a:ea typeface="+mn-ea"/>
                <a:cs typeface="+mn-cs"/>
                <a:sym typeface="Source Sans Pro Regular"/>
              </a:defRPr>
            </a:lvl1pPr>
          </a:lstStyle>
          <a:p>
            <a:r>
              <a:rPr dirty="0"/>
              <a:t>Indicators of dry ice (if applicable) including PSN, UN number and net quantity used</a:t>
            </a:r>
          </a:p>
        </p:txBody>
      </p:sp>
      <p:sp>
        <p:nvSpPr>
          <p:cNvPr id="737" name="TextBox 13"/>
          <p:cNvSpPr txBox="1"/>
          <p:nvPr/>
        </p:nvSpPr>
        <p:spPr>
          <a:xfrm>
            <a:off x="9415296" y="3994499"/>
            <a:ext cx="857721"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sz="900">
                <a:latin typeface="+mn-lt"/>
                <a:ea typeface="+mn-ea"/>
                <a:cs typeface="+mn-cs"/>
                <a:sym typeface="Source Sans Pro Regular"/>
              </a:defRPr>
            </a:lvl1pPr>
          </a:lstStyle>
          <a:p>
            <a:r>
              <a:t>RRT lab module</a:t>
            </a:r>
          </a:p>
        </p:txBody>
      </p:sp>
      <p:sp>
        <p:nvSpPr>
          <p:cNvPr id="738" name="TextBox 14"/>
          <p:cNvSpPr txBox="1"/>
          <p:nvPr/>
        </p:nvSpPr>
        <p:spPr>
          <a:xfrm>
            <a:off x="10255816" y="5633830"/>
            <a:ext cx="857721"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sz="900">
                <a:latin typeface="+mn-lt"/>
                <a:ea typeface="+mn-ea"/>
                <a:cs typeface="+mn-cs"/>
                <a:sym typeface="Source Sans Pro Regular"/>
              </a:defRPr>
            </a:lvl1pPr>
          </a:lstStyle>
          <a:p>
            <a:r>
              <a:t>RRT lab module</a:t>
            </a:r>
          </a:p>
        </p:txBody>
      </p:sp>
      <p:sp>
        <p:nvSpPr>
          <p:cNvPr id="739" name="TextBox 24"/>
          <p:cNvSpPr txBox="1"/>
          <p:nvPr/>
        </p:nvSpPr>
        <p:spPr>
          <a:xfrm>
            <a:off x="343432" y="726809"/>
            <a:ext cx="6058839" cy="5232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2800">
                <a:solidFill>
                  <a:srgbClr val="C00000"/>
                </a:solidFill>
                <a:latin typeface="Source Sans Pro Bold"/>
                <a:ea typeface="Source Sans Pro Bold"/>
                <a:cs typeface="Source Sans Pro Bold"/>
                <a:sym typeface="Source Sans Pro Bold"/>
              </a:defRPr>
            </a:lvl1pPr>
          </a:lstStyle>
          <a:p>
            <a:r>
              <a:rPr b="1" dirty="0"/>
              <a:t>Sample Transport Marks</a:t>
            </a:r>
          </a:p>
        </p:txBody>
      </p:sp>
      <p:sp>
        <p:nvSpPr>
          <p:cNvPr id="2" name="Title 1">
            <a:extLst>
              <a:ext uri="{FF2B5EF4-FFF2-40B4-BE49-F238E27FC236}">
                <a16:creationId xmlns:a16="http://schemas.microsoft.com/office/drawing/2014/main" id="{80680C9D-6F89-E06A-2D43-AB27A77ADAE4}"/>
              </a:ext>
            </a:extLst>
          </p:cNvPr>
          <p:cNvSpPr txBox="1">
            <a:spLocks/>
          </p:cNvSpPr>
          <p:nvPr/>
        </p:nvSpPr>
        <p:spPr>
          <a:xfrm>
            <a:off x="138857" y="92028"/>
            <a:ext cx="8978510"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International sample transport </a:t>
            </a:r>
          </a:p>
        </p:txBody>
      </p:sp>
    </p:spTree>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3" name="Title 1"/>
          <p:cNvSpPr txBox="1">
            <a:spLocks noGrp="1"/>
          </p:cNvSpPr>
          <p:nvPr>
            <p:ph type="title"/>
          </p:nvPr>
        </p:nvSpPr>
        <p:spPr>
          <a:xfrm>
            <a:off x="221858" y="-69298"/>
            <a:ext cx="6779492" cy="1013869"/>
          </a:xfrm>
          <a:prstGeom prst="rect">
            <a:avLst/>
          </a:prstGeom>
        </p:spPr>
        <p:txBody>
          <a:bodyPr>
            <a:normAutofit/>
          </a:bodyPr>
          <a:lstStyle/>
          <a:p>
            <a:pPr defTabSz="277747">
              <a:defRPr sz="3072"/>
            </a:pPr>
            <a:r>
              <a:rPr b="1" dirty="0"/>
              <a:t>International sample transport </a:t>
            </a:r>
            <a:br>
              <a:rPr b="1" dirty="0"/>
            </a:br>
            <a:r>
              <a:rPr b="1" dirty="0"/>
              <a:t>regulations  critical documents </a:t>
            </a:r>
          </a:p>
        </p:txBody>
      </p:sp>
      <p:sp>
        <p:nvSpPr>
          <p:cNvPr id="744" name="Content Placeholder 2"/>
          <p:cNvSpPr txBox="1"/>
          <p:nvPr/>
        </p:nvSpPr>
        <p:spPr>
          <a:xfrm>
            <a:off x="1419946" y="1568698"/>
            <a:ext cx="9748652" cy="451200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4864" tIns="54864" rIns="54864" bIns="54864">
            <a:spAutoFit/>
          </a:bodyPr>
          <a:lstStyle/>
          <a:p>
            <a:pPr marL="342899" indent="-342899">
              <a:buClr>
                <a:schemeClr val="accent3"/>
              </a:buClr>
              <a:buSzPct val="100000"/>
              <a:buFont typeface="Arial"/>
              <a:buChar char="•"/>
              <a:defRPr sz="2200">
                <a:latin typeface="+mn-lt"/>
                <a:ea typeface="+mn-ea"/>
                <a:cs typeface="+mn-cs"/>
                <a:sym typeface="Source Sans Pro Regular"/>
              </a:defRPr>
            </a:pPr>
            <a:r>
              <a:rPr dirty="0"/>
              <a:t>An itemized list of contents must be enclosed between the secondary &amp; outer packaging.</a:t>
            </a:r>
          </a:p>
          <a:p>
            <a:pPr marL="342899" indent="-342899">
              <a:buClr>
                <a:schemeClr val="accent3"/>
              </a:buClr>
              <a:buSzPct val="100000"/>
              <a:buFont typeface="Arial"/>
              <a:buChar char="•"/>
              <a:defRPr sz="2200">
                <a:latin typeface="+mn-lt"/>
                <a:ea typeface="+mn-ea"/>
                <a:cs typeface="+mn-cs"/>
                <a:sym typeface="Source Sans Pro Regular"/>
              </a:defRPr>
            </a:pPr>
            <a:r>
              <a:rPr dirty="0"/>
              <a:t>All shipments by air must be accompanied by a properly filled in Air Way Bill. Cat A Substances also require a Dangerous Goods Declaration.</a:t>
            </a:r>
            <a:endParaRPr dirty="0">
              <a:solidFill>
                <a:srgbClr val="10253F"/>
              </a:solidFill>
              <a:latin typeface="Arial"/>
              <a:ea typeface="Arial"/>
              <a:cs typeface="Arial"/>
              <a:sym typeface="Arial"/>
            </a:endParaRPr>
          </a:p>
          <a:p>
            <a:pPr marL="342899" indent="-342899">
              <a:buClr>
                <a:schemeClr val="accent3"/>
              </a:buClr>
              <a:buSzPct val="100000"/>
              <a:buFont typeface="Arial"/>
              <a:buChar char="•"/>
              <a:defRPr sz="2200">
                <a:latin typeface="+mn-lt"/>
                <a:ea typeface="+mn-ea"/>
                <a:cs typeface="+mn-cs"/>
                <a:sym typeface="Source Sans Pro Regular"/>
              </a:defRPr>
            </a:pPr>
            <a:r>
              <a:rPr dirty="0"/>
              <a:t>It is the responsibility of the shipper to check whether customs permits are necessary. Common documents requested by customs include:</a:t>
            </a:r>
            <a:endParaRPr dirty="0">
              <a:solidFill>
                <a:srgbClr val="10253F"/>
              </a:solidFill>
              <a:latin typeface="Arial"/>
              <a:ea typeface="Arial"/>
              <a:cs typeface="Arial"/>
              <a:sym typeface="Arial"/>
            </a:endParaRPr>
          </a:p>
          <a:p>
            <a:pPr marL="635000" lvl="1" indent="-254000">
              <a:buClr>
                <a:schemeClr val="accent3"/>
              </a:buClr>
              <a:buSzPct val="75000"/>
              <a:buChar char="๏"/>
              <a:defRPr sz="2200">
                <a:latin typeface="+mn-lt"/>
                <a:ea typeface="+mn-ea"/>
                <a:cs typeface="+mn-cs"/>
                <a:sym typeface="Source Sans Pro Regular"/>
              </a:defRPr>
            </a:pPr>
            <a:r>
              <a:rPr dirty="0"/>
              <a:t>Export and/or Import permits </a:t>
            </a:r>
            <a:endParaRPr dirty="0">
              <a:solidFill>
                <a:srgbClr val="10253F"/>
              </a:solidFill>
              <a:latin typeface="Arial"/>
              <a:ea typeface="Arial"/>
              <a:cs typeface="Arial"/>
              <a:sym typeface="Arial"/>
            </a:endParaRPr>
          </a:p>
          <a:p>
            <a:pPr marL="635000" lvl="1" indent="-254000">
              <a:buClr>
                <a:schemeClr val="accent3"/>
              </a:buClr>
              <a:buSzPct val="75000"/>
              <a:buChar char="๏"/>
              <a:defRPr sz="2200">
                <a:latin typeface="+mn-lt"/>
                <a:ea typeface="+mn-ea"/>
                <a:cs typeface="+mn-cs"/>
                <a:sym typeface="Source Sans Pro Regular"/>
              </a:defRPr>
            </a:pPr>
            <a:r>
              <a:rPr dirty="0"/>
              <a:t>Custom invoice indicating; </a:t>
            </a:r>
            <a:endParaRPr dirty="0">
              <a:solidFill>
                <a:srgbClr val="10253F"/>
              </a:solidFill>
              <a:latin typeface="Arial"/>
              <a:ea typeface="Arial"/>
              <a:cs typeface="Arial"/>
              <a:sym typeface="Arial"/>
            </a:endParaRPr>
          </a:p>
          <a:p>
            <a:pPr marL="922421" lvl="2" indent="-160421">
              <a:buClr>
                <a:schemeClr val="accent3"/>
              </a:buClr>
              <a:buSzPct val="100000"/>
              <a:buChar char="-"/>
              <a:defRPr sz="2200">
                <a:latin typeface="+mn-lt"/>
                <a:ea typeface="+mn-ea"/>
                <a:cs typeface="+mn-cs"/>
                <a:sym typeface="Source Sans Pro Regular"/>
              </a:defRPr>
            </a:pPr>
            <a:r>
              <a:rPr dirty="0"/>
              <a:t>Contents (e.g. Infectious substance-human blood/urine/serum)</a:t>
            </a:r>
            <a:endParaRPr dirty="0">
              <a:solidFill>
                <a:srgbClr val="10253F"/>
              </a:solidFill>
              <a:latin typeface="Arial"/>
              <a:ea typeface="Arial"/>
              <a:cs typeface="Arial"/>
              <a:sym typeface="Arial"/>
            </a:endParaRPr>
          </a:p>
          <a:p>
            <a:pPr marL="922421" lvl="2" indent="-160421">
              <a:buClr>
                <a:schemeClr val="accent3"/>
              </a:buClr>
              <a:buSzPct val="100000"/>
              <a:buChar char="-"/>
              <a:defRPr sz="2200">
                <a:latin typeface="+mn-lt"/>
                <a:ea typeface="+mn-ea"/>
                <a:cs typeface="+mn-cs"/>
                <a:sym typeface="Source Sans Pro Regular"/>
              </a:defRPr>
            </a:pPr>
            <a:r>
              <a:rPr dirty="0"/>
              <a:t>No commercial value Customs Declaration</a:t>
            </a:r>
            <a:endParaRPr dirty="0">
              <a:solidFill>
                <a:srgbClr val="10253F"/>
              </a:solidFill>
              <a:latin typeface="Arial"/>
              <a:ea typeface="Arial"/>
              <a:cs typeface="Arial"/>
              <a:sym typeface="Arial"/>
            </a:endParaRPr>
          </a:p>
          <a:p>
            <a:pPr marL="342899" indent="-342899">
              <a:buClr>
                <a:schemeClr val="accent3"/>
              </a:buClr>
              <a:buSzPct val="100000"/>
              <a:buFont typeface="Arial"/>
              <a:buChar char="•"/>
              <a:defRPr sz="2200">
                <a:latin typeface="+mn-lt"/>
                <a:ea typeface="+mn-ea"/>
                <a:cs typeface="+mn-cs"/>
                <a:sym typeface="Source Sans Pro Regular"/>
              </a:defRPr>
            </a:pPr>
            <a:r>
              <a:rPr dirty="0"/>
              <a:t>Material Transfer Agreement from shipping institution may be necessary.</a:t>
            </a:r>
            <a:endParaRPr dirty="0">
              <a:solidFill>
                <a:srgbClr val="10253F"/>
              </a:solidFill>
              <a:latin typeface="Arial"/>
              <a:ea typeface="Arial"/>
              <a:cs typeface="Arial"/>
              <a:sym typeface="Arial"/>
            </a:endParaRPr>
          </a:p>
          <a:p>
            <a:pPr marL="342899" indent="-342899">
              <a:buClr>
                <a:schemeClr val="accent3"/>
              </a:buClr>
              <a:buSzPct val="100000"/>
              <a:buFont typeface="Arial"/>
              <a:buChar char="•"/>
              <a:defRPr sz="2200">
                <a:latin typeface="+mn-lt"/>
                <a:ea typeface="+mn-ea"/>
                <a:cs typeface="+mn-cs"/>
                <a:sym typeface="Source Sans Pro Regular"/>
              </a:defRPr>
            </a:pPr>
            <a:r>
              <a:rPr dirty="0"/>
              <a:t>Always check with the carrier for advice on necessary documents. Carriers often refuse or delay shipments due to improperly filled or missing paperwork!</a:t>
            </a:r>
          </a:p>
        </p:txBody>
      </p:sp>
      <p:sp>
        <p:nvSpPr>
          <p:cNvPr id="745" name="To comply with international sample transport regulations, consider:"/>
          <p:cNvSpPr txBox="1"/>
          <p:nvPr/>
        </p:nvSpPr>
        <p:spPr>
          <a:xfrm>
            <a:off x="288353" y="944571"/>
            <a:ext cx="10447730" cy="5232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sz="2800">
                <a:solidFill>
                  <a:schemeClr val="accent2"/>
                </a:solidFill>
                <a:latin typeface="Source Sans Pro Bold"/>
                <a:ea typeface="Source Sans Pro Bold"/>
                <a:cs typeface="Source Sans Pro Bold"/>
                <a:sym typeface="Source Sans Pro Bold"/>
              </a:defRPr>
            </a:lvl1pPr>
          </a:lstStyle>
          <a:p>
            <a:r>
              <a:rPr b="1" dirty="0"/>
              <a:t>To comply with international sample transport regulations, consider:</a:t>
            </a:r>
          </a:p>
        </p:txBody>
      </p:sp>
    </p:spTree>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9" name="image9.png" descr="image9.png"/>
          <p:cNvPicPr>
            <a:picLocks noChangeAspect="1"/>
          </p:cNvPicPr>
          <p:nvPr/>
        </p:nvPicPr>
        <p:blipFill>
          <a:blip r:embed="rId3"/>
          <a:srcRect l="4045" t="24084" r="4260" b="3179"/>
          <a:stretch>
            <a:fillRect/>
          </a:stretch>
        </p:blipFill>
        <p:spPr>
          <a:xfrm>
            <a:off x="6782202" y="1251302"/>
            <a:ext cx="4640157" cy="2760553"/>
          </a:xfrm>
          <a:prstGeom prst="rect">
            <a:avLst/>
          </a:prstGeom>
          <a:ln w="12700">
            <a:miter lim="400000"/>
          </a:ln>
        </p:spPr>
      </p:pic>
      <p:sp>
        <p:nvSpPr>
          <p:cNvPr id="750" name="Content Placeholder 2"/>
          <p:cNvSpPr txBox="1"/>
          <p:nvPr/>
        </p:nvSpPr>
        <p:spPr>
          <a:xfrm>
            <a:off x="703397" y="1255186"/>
            <a:ext cx="6337370" cy="528670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4864" tIns="54864" rIns="54864" bIns="54864">
            <a:spAutoFit/>
          </a:bodyPr>
          <a:lstStyle/>
          <a:p>
            <a:pPr lvl="1" indent="0" defTabSz="457181">
              <a:lnSpc>
                <a:spcPct val="80000"/>
              </a:lnSpc>
              <a:defRPr sz="2000">
                <a:solidFill>
                  <a:srgbClr val="10253F"/>
                </a:solidFill>
                <a:latin typeface="+mn-lt"/>
                <a:ea typeface="+mn-ea"/>
                <a:cs typeface="+mn-cs"/>
                <a:sym typeface="Source Sans Pro Regular"/>
              </a:defRPr>
            </a:pPr>
            <a:r>
              <a:rPr dirty="0">
                <a:solidFill>
                  <a:schemeClr val="tx1"/>
                </a:solidFill>
              </a:rPr>
              <a:t>The triple packaging contains:</a:t>
            </a:r>
            <a:endParaRPr lang="fr-FR" dirty="0">
              <a:solidFill>
                <a:schemeClr val="tx1"/>
              </a:solidFill>
            </a:endParaRPr>
          </a:p>
          <a:p>
            <a:pPr lvl="1" indent="0" defTabSz="457181">
              <a:lnSpc>
                <a:spcPct val="80000"/>
              </a:lnSpc>
              <a:defRPr sz="2000">
                <a:solidFill>
                  <a:srgbClr val="10253F"/>
                </a:solidFill>
                <a:latin typeface="+mn-lt"/>
                <a:ea typeface="+mn-ea"/>
                <a:cs typeface="+mn-cs"/>
                <a:sym typeface="Source Sans Pro Regular"/>
              </a:defRPr>
            </a:pPr>
            <a:endParaRPr dirty="0">
              <a:solidFill>
                <a:schemeClr val="tx1"/>
              </a:solidFill>
            </a:endParaRPr>
          </a:p>
          <a:p>
            <a:pPr lvl="1" indent="0" defTabSz="457181">
              <a:lnSpc>
                <a:spcPct val="80000"/>
              </a:lnSpc>
              <a:defRPr sz="2000">
                <a:solidFill>
                  <a:srgbClr val="10253F"/>
                </a:solidFill>
                <a:latin typeface="+mn-lt"/>
                <a:ea typeface="+mn-ea"/>
                <a:cs typeface="+mn-cs"/>
                <a:sym typeface="Source Sans Pro Regular"/>
              </a:defRPr>
            </a:pPr>
            <a:r>
              <a:rPr dirty="0">
                <a:solidFill>
                  <a:schemeClr val="tx1"/>
                </a:solidFill>
              </a:rPr>
              <a:t>Primary receptacle </a:t>
            </a:r>
          </a:p>
          <a:p>
            <a:pPr marL="800100" lvl="1" indent="-342900" defTabSz="457181">
              <a:lnSpc>
                <a:spcPct val="80000"/>
              </a:lnSpc>
              <a:buClr>
                <a:schemeClr val="accent3"/>
              </a:buClr>
              <a:buSzPct val="100000"/>
              <a:buFont typeface="Arial" panose="020B0604020202020204" pitchFamily="34" charset="0"/>
              <a:buChar char="•"/>
              <a:defRPr sz="2000">
                <a:latin typeface="+mn-lt"/>
                <a:ea typeface="+mn-ea"/>
                <a:cs typeface="+mn-cs"/>
                <a:sym typeface="Source Sans Pro Regular"/>
              </a:defRPr>
            </a:pPr>
            <a:r>
              <a:rPr dirty="0"/>
              <a:t>Watertight, leak-proof receptacle containing the sample.</a:t>
            </a:r>
            <a:endParaRPr b="1" dirty="0">
              <a:solidFill>
                <a:srgbClr val="808080"/>
              </a:solidFill>
              <a:latin typeface="Segoe Condensed"/>
              <a:ea typeface="Segoe Condensed"/>
              <a:cs typeface="Segoe Condensed"/>
              <a:sym typeface="Segoe Condensed"/>
            </a:endParaRPr>
          </a:p>
          <a:p>
            <a:pPr marL="800100" lvl="1" indent="-342900" defTabSz="457181">
              <a:lnSpc>
                <a:spcPct val="80000"/>
              </a:lnSpc>
              <a:buClr>
                <a:schemeClr val="accent3"/>
              </a:buClr>
              <a:buSzPct val="100000"/>
              <a:buFont typeface="Arial" panose="020B0604020202020204" pitchFamily="34" charset="0"/>
              <a:buChar char="•"/>
              <a:defRPr sz="2000">
                <a:latin typeface="+mn-lt"/>
                <a:ea typeface="+mn-ea"/>
                <a:cs typeface="+mn-cs"/>
                <a:sym typeface="Source Sans Pro Regular"/>
              </a:defRPr>
            </a:pPr>
            <a:r>
              <a:rPr dirty="0"/>
              <a:t>Package with enough absorbent material to absorb all fluid in case of breakage or leakage and to stabilize samples during transport. </a:t>
            </a:r>
          </a:p>
          <a:p>
            <a:pPr lvl="1" indent="0" defTabSz="457181">
              <a:lnSpc>
                <a:spcPct val="80000"/>
              </a:lnSpc>
              <a:defRPr sz="2000">
                <a:solidFill>
                  <a:srgbClr val="10253F"/>
                </a:solidFill>
                <a:latin typeface="+mn-lt"/>
                <a:ea typeface="+mn-ea"/>
                <a:cs typeface="+mn-cs"/>
                <a:sym typeface="Source Sans Pro Regular"/>
              </a:defRPr>
            </a:pPr>
            <a:endParaRPr dirty="0"/>
          </a:p>
          <a:p>
            <a:pPr lvl="1" indent="0" defTabSz="457181">
              <a:lnSpc>
                <a:spcPct val="80000"/>
              </a:lnSpc>
              <a:defRPr sz="2000">
                <a:solidFill>
                  <a:srgbClr val="10253F"/>
                </a:solidFill>
                <a:latin typeface="+mn-lt"/>
                <a:ea typeface="+mn-ea"/>
                <a:cs typeface="+mn-cs"/>
                <a:sym typeface="Source Sans Pro Regular"/>
              </a:defRPr>
            </a:pPr>
            <a:r>
              <a:rPr dirty="0">
                <a:solidFill>
                  <a:schemeClr val="tx1"/>
                </a:solidFill>
              </a:rPr>
              <a:t>Secondary packaging </a:t>
            </a:r>
          </a:p>
          <a:p>
            <a:pPr marL="800100" lvl="1" indent="-342900" defTabSz="457181">
              <a:lnSpc>
                <a:spcPct val="80000"/>
              </a:lnSpc>
              <a:buClr>
                <a:schemeClr val="accent3"/>
              </a:buClr>
              <a:buSzPct val="100000"/>
              <a:buFont typeface="Arial" panose="020B0604020202020204" pitchFamily="34" charset="0"/>
              <a:buChar char="•"/>
              <a:defRPr sz="2000">
                <a:latin typeface="+mn-lt"/>
                <a:ea typeface="+mn-ea"/>
                <a:cs typeface="+mn-cs"/>
                <a:sym typeface="Source Sans Pro Regular"/>
              </a:defRPr>
            </a:pPr>
            <a:r>
              <a:rPr sz="2000" dirty="0">
                <a:latin typeface="+mn-lt"/>
                <a:ea typeface="+mn-ea"/>
                <a:cs typeface="+mn-cs"/>
              </a:rPr>
              <a:t>Durable, watertight, leak-proof packaging to enclose and protect the primary receptacles. </a:t>
            </a:r>
          </a:p>
          <a:p>
            <a:pPr marL="800100" lvl="1" indent="-342900" defTabSz="457181">
              <a:lnSpc>
                <a:spcPct val="80000"/>
              </a:lnSpc>
              <a:buClr>
                <a:schemeClr val="accent3"/>
              </a:buClr>
              <a:buSzPct val="100000"/>
              <a:buFont typeface="Arial" panose="020B0604020202020204" pitchFamily="34" charset="0"/>
              <a:buChar char="•"/>
              <a:defRPr sz="2000">
                <a:latin typeface="+mn-lt"/>
                <a:ea typeface="+mn-ea"/>
                <a:cs typeface="+mn-cs"/>
                <a:sym typeface="Source Sans Pro Regular"/>
              </a:defRPr>
            </a:pPr>
            <a:r>
              <a:rPr sz="2000" dirty="0">
                <a:latin typeface="+mn-lt"/>
                <a:ea typeface="+mn-ea"/>
                <a:cs typeface="+mn-cs"/>
              </a:rPr>
              <a:t>Several cushioned primary receptacles may be placed in one secondary packaging.</a:t>
            </a:r>
            <a:endParaRPr lang="fr-FR" sz="2000" dirty="0">
              <a:latin typeface="+mn-lt"/>
              <a:ea typeface="+mn-ea"/>
              <a:cs typeface="+mn-cs"/>
            </a:endParaRPr>
          </a:p>
          <a:p>
            <a:pPr marL="457200" defTabSz="457181">
              <a:lnSpc>
                <a:spcPct val="80000"/>
              </a:lnSpc>
              <a:buClr>
                <a:schemeClr val="accent3"/>
              </a:buClr>
              <a:buSzPct val="100000"/>
              <a:defRPr sz="2000">
                <a:latin typeface="+mn-lt"/>
                <a:ea typeface="+mn-ea"/>
                <a:cs typeface="+mn-cs"/>
                <a:sym typeface="Source Sans Pro Regular"/>
              </a:defRPr>
            </a:pPr>
            <a:endParaRPr lang="fr-FR" dirty="0">
              <a:solidFill>
                <a:schemeClr val="tx1"/>
              </a:solidFill>
              <a:latin typeface="+mn-lt"/>
              <a:ea typeface="+mn-ea"/>
              <a:cs typeface="+mn-cs"/>
            </a:endParaRPr>
          </a:p>
          <a:p>
            <a:pPr lvl="1" indent="0" defTabSz="457181">
              <a:lnSpc>
                <a:spcPct val="80000"/>
              </a:lnSpc>
              <a:defRPr sz="2000">
                <a:solidFill>
                  <a:srgbClr val="10253F"/>
                </a:solidFill>
                <a:latin typeface="+mn-lt"/>
                <a:ea typeface="+mn-ea"/>
                <a:cs typeface="+mn-cs"/>
                <a:sym typeface="Source Sans Pro Regular"/>
              </a:defRPr>
            </a:pPr>
            <a:r>
              <a:rPr sz="2000" dirty="0">
                <a:solidFill>
                  <a:srgbClr val="10253F"/>
                </a:solidFill>
                <a:latin typeface="+mn-lt"/>
                <a:ea typeface="+mn-ea"/>
                <a:cs typeface="+mn-cs"/>
              </a:rPr>
              <a:t>Tertiary packaging </a:t>
            </a:r>
          </a:p>
          <a:p>
            <a:pPr marL="800100" lvl="1" indent="-342900" defTabSz="457181">
              <a:lnSpc>
                <a:spcPct val="80000"/>
              </a:lnSpc>
              <a:buClr>
                <a:schemeClr val="accent3"/>
              </a:buClr>
              <a:buSzPct val="100000"/>
              <a:buFont typeface="Arial" panose="020B0604020202020204" pitchFamily="34" charset="0"/>
              <a:buChar char="•"/>
              <a:defRPr sz="2000">
                <a:latin typeface="+mn-lt"/>
                <a:ea typeface="+mn-ea"/>
                <a:cs typeface="+mn-cs"/>
                <a:sym typeface="Source Sans Pro Regular"/>
              </a:defRPr>
            </a:pPr>
            <a:r>
              <a:rPr sz="2000" dirty="0">
                <a:latin typeface="+mn-lt"/>
                <a:ea typeface="+mn-ea"/>
                <a:cs typeface="+mn-cs"/>
              </a:rPr>
              <a:t>Secondary packaging is placed in outer packaging with suitable cushioning material. </a:t>
            </a:r>
          </a:p>
          <a:p>
            <a:pPr marL="800100" lvl="1" indent="-342900" defTabSz="457181">
              <a:lnSpc>
                <a:spcPct val="80000"/>
              </a:lnSpc>
              <a:buClr>
                <a:schemeClr val="accent3"/>
              </a:buClr>
              <a:buSzPct val="100000"/>
              <a:buFont typeface="Arial" panose="020B0604020202020204" pitchFamily="34" charset="0"/>
              <a:buChar char="•"/>
              <a:defRPr sz="2000">
                <a:latin typeface="+mn-lt"/>
                <a:ea typeface="+mn-ea"/>
                <a:cs typeface="+mn-cs"/>
                <a:sym typeface="Source Sans Pro Regular"/>
              </a:defRPr>
            </a:pPr>
            <a:r>
              <a:rPr sz="2000" dirty="0">
                <a:latin typeface="+mn-lt"/>
                <a:ea typeface="+mn-ea"/>
                <a:cs typeface="+mn-cs"/>
              </a:rPr>
              <a:t>May contains ice or dry ice (if necessary) to maintain sample temperature. </a:t>
            </a:r>
          </a:p>
          <a:p>
            <a:pPr marL="800100" lvl="1" indent="-342900" defTabSz="457181">
              <a:lnSpc>
                <a:spcPct val="80000"/>
              </a:lnSpc>
              <a:buClr>
                <a:schemeClr val="accent3"/>
              </a:buClr>
              <a:buSzPct val="100000"/>
              <a:buFont typeface="Arial" panose="020B0604020202020204" pitchFamily="34" charset="0"/>
              <a:buChar char="•"/>
              <a:defRPr sz="2000">
                <a:latin typeface="+mn-lt"/>
                <a:ea typeface="+mn-ea"/>
                <a:cs typeface="+mn-cs"/>
                <a:sym typeface="Source Sans Pro Regular"/>
              </a:defRPr>
            </a:pPr>
            <a:r>
              <a:rPr sz="2000" dirty="0">
                <a:latin typeface="+mn-lt"/>
                <a:ea typeface="+mn-ea"/>
                <a:cs typeface="+mn-cs"/>
              </a:rPr>
              <a:t>Contains documentation. </a:t>
            </a:r>
          </a:p>
        </p:txBody>
      </p:sp>
      <p:sp>
        <p:nvSpPr>
          <p:cNvPr id="751" name="Content Placeholder 4"/>
          <p:cNvSpPr txBox="1"/>
          <p:nvPr/>
        </p:nvSpPr>
        <p:spPr>
          <a:xfrm>
            <a:off x="6827921" y="4188835"/>
            <a:ext cx="4449542" cy="18328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ctr">
              <a:spcBef>
                <a:spcPts val="200"/>
              </a:spcBef>
              <a:defRPr sz="1000">
                <a:solidFill>
                  <a:srgbClr val="10253F"/>
                </a:solidFill>
                <a:latin typeface="+mn-lt"/>
                <a:ea typeface="+mn-ea"/>
                <a:cs typeface="+mn-cs"/>
                <a:sym typeface="Source Sans Pro Regular"/>
              </a:defRPr>
            </a:pPr>
            <a:r>
              <a:rPr dirty="0"/>
              <a:t>Internationally, only packaging tested &amp; approved using Packing Instruction 620 should be used for Category A shipments. These packages are marked with a UN packaging symbol. </a:t>
            </a:r>
            <a:endParaRPr sz="3200" dirty="0">
              <a:latin typeface="Arial"/>
              <a:ea typeface="Arial"/>
              <a:cs typeface="Arial"/>
              <a:sym typeface="Arial"/>
            </a:endParaRPr>
          </a:p>
          <a:p>
            <a:pPr algn="ctr">
              <a:spcBef>
                <a:spcPts val="700"/>
              </a:spcBef>
              <a:defRPr sz="1000">
                <a:solidFill>
                  <a:srgbClr val="10253F"/>
                </a:solidFill>
                <a:latin typeface="+mn-lt"/>
                <a:ea typeface="+mn-ea"/>
                <a:cs typeface="+mn-cs"/>
                <a:sym typeface="Source Sans Pro Regular"/>
              </a:defRPr>
            </a:pPr>
            <a:endParaRPr sz="3200" dirty="0">
              <a:latin typeface="Arial"/>
              <a:ea typeface="Arial"/>
              <a:cs typeface="Arial"/>
              <a:sym typeface="Arial"/>
            </a:endParaRPr>
          </a:p>
          <a:p>
            <a:pPr algn="ctr">
              <a:spcBef>
                <a:spcPts val="700"/>
              </a:spcBef>
              <a:defRPr sz="1000">
                <a:solidFill>
                  <a:srgbClr val="10253F"/>
                </a:solidFill>
                <a:latin typeface="+mn-lt"/>
                <a:ea typeface="+mn-ea"/>
                <a:cs typeface="+mn-cs"/>
                <a:sym typeface="Source Sans Pro Regular"/>
              </a:defRPr>
            </a:pPr>
            <a:endParaRPr sz="3200" dirty="0">
              <a:latin typeface="Arial"/>
              <a:ea typeface="Arial"/>
              <a:cs typeface="Arial"/>
              <a:sym typeface="Arial"/>
            </a:endParaRPr>
          </a:p>
          <a:p>
            <a:pPr algn="ctr">
              <a:spcBef>
                <a:spcPts val="700"/>
              </a:spcBef>
              <a:defRPr sz="1000">
                <a:solidFill>
                  <a:srgbClr val="10253F"/>
                </a:solidFill>
                <a:latin typeface="+mn-lt"/>
                <a:ea typeface="+mn-ea"/>
                <a:cs typeface="+mn-cs"/>
                <a:sym typeface="Source Sans Pro Regular"/>
              </a:defRPr>
            </a:pPr>
            <a:endParaRPr sz="3200" dirty="0">
              <a:latin typeface="Arial"/>
              <a:ea typeface="Arial"/>
              <a:cs typeface="Arial"/>
              <a:sym typeface="Arial"/>
            </a:endParaRPr>
          </a:p>
          <a:p>
            <a:pPr algn="ctr">
              <a:spcBef>
                <a:spcPts val="700"/>
              </a:spcBef>
              <a:defRPr sz="1000">
                <a:solidFill>
                  <a:srgbClr val="10253F"/>
                </a:solidFill>
                <a:latin typeface="+mn-lt"/>
                <a:ea typeface="+mn-ea"/>
                <a:cs typeface="+mn-cs"/>
                <a:sym typeface="Source Sans Pro Regular"/>
              </a:defRPr>
            </a:pPr>
            <a:endParaRPr sz="3200" dirty="0">
              <a:latin typeface="Arial"/>
              <a:ea typeface="Arial"/>
              <a:cs typeface="Arial"/>
              <a:sym typeface="Arial"/>
            </a:endParaRPr>
          </a:p>
          <a:p>
            <a:pPr algn="ctr">
              <a:spcBef>
                <a:spcPts val="200"/>
              </a:spcBef>
              <a:defRPr sz="1000">
                <a:solidFill>
                  <a:srgbClr val="10253F"/>
                </a:solidFill>
                <a:latin typeface="+mn-lt"/>
                <a:ea typeface="+mn-ea"/>
                <a:cs typeface="+mn-cs"/>
                <a:sym typeface="Source Sans Pro Regular"/>
              </a:defRPr>
            </a:pPr>
            <a:r>
              <a:rPr dirty="0"/>
              <a:t>Packing Instruction 650 may be used to guide packaging of Cat B substances. </a:t>
            </a:r>
          </a:p>
        </p:txBody>
      </p:sp>
      <p:grpSp>
        <p:nvGrpSpPr>
          <p:cNvPr id="756" name="Group 178"/>
          <p:cNvGrpSpPr/>
          <p:nvPr/>
        </p:nvGrpSpPr>
        <p:grpSpPr>
          <a:xfrm>
            <a:off x="7797014" y="4726976"/>
            <a:ext cx="2506145" cy="780996"/>
            <a:chOff x="0" y="0"/>
            <a:chExt cx="2506143" cy="780994"/>
          </a:xfrm>
        </p:grpSpPr>
        <p:sp>
          <p:nvSpPr>
            <p:cNvPr id="752" name="Oval 29"/>
            <p:cNvSpPr/>
            <p:nvPr/>
          </p:nvSpPr>
          <p:spPr>
            <a:xfrm>
              <a:off x="0" y="86886"/>
              <a:ext cx="644059" cy="637173"/>
            </a:xfrm>
            <a:prstGeom prst="ellipse">
              <a:avLst/>
            </a:prstGeom>
            <a:noFill/>
            <a:ln w="9525" cap="flat">
              <a:solidFill>
                <a:srgbClr val="000000"/>
              </a:solidFill>
              <a:prstDash val="solid"/>
              <a:round/>
            </a:ln>
            <a:effectLst/>
          </p:spPr>
          <p:txBody>
            <a:bodyPr wrap="square" lIns="45719" tIns="45719" rIns="45719" bIns="45719" numCol="1" anchor="ctr">
              <a:noAutofit/>
            </a:bodyPr>
            <a:lstStyle/>
            <a:p>
              <a:pPr>
                <a:defRPr>
                  <a:latin typeface="+mn-lt"/>
                  <a:ea typeface="+mn-ea"/>
                  <a:cs typeface="+mn-cs"/>
                  <a:sym typeface="Source Sans Pro Regular"/>
                </a:defRPr>
              </a:pPr>
              <a:endParaRPr/>
            </a:p>
          </p:txBody>
        </p:sp>
        <p:sp>
          <p:nvSpPr>
            <p:cNvPr id="753" name="Text Box 31"/>
            <p:cNvSpPr txBox="1"/>
            <p:nvPr/>
          </p:nvSpPr>
          <p:spPr>
            <a:xfrm>
              <a:off x="1000126" y="176001"/>
              <a:ext cx="1506018" cy="5994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t">
              <a:spAutoFit/>
            </a:bodyPr>
            <a:lstStyle/>
            <a:p>
              <a:pPr>
                <a:defRPr sz="1600">
                  <a:latin typeface="+mn-lt"/>
                  <a:ea typeface="+mn-ea"/>
                  <a:cs typeface="+mn-cs"/>
                  <a:sym typeface="Source Sans Pro Regular"/>
                </a:defRPr>
              </a:pPr>
              <a:r>
                <a:t>4G/CLASS 6.2/02</a:t>
              </a:r>
              <a:endParaRPr>
                <a:latin typeface="Arial"/>
                <a:ea typeface="Arial"/>
                <a:cs typeface="Arial"/>
                <a:sym typeface="Arial"/>
              </a:endParaRPr>
            </a:p>
            <a:p>
              <a:pPr>
                <a:defRPr sz="1600">
                  <a:latin typeface="+mn-lt"/>
                  <a:ea typeface="+mn-ea"/>
                  <a:cs typeface="+mn-cs"/>
                  <a:sym typeface="Source Sans Pro Regular"/>
                </a:defRPr>
              </a:pPr>
              <a:r>
                <a:t>F/BVT 312103</a:t>
              </a:r>
            </a:p>
          </p:txBody>
        </p:sp>
        <p:sp>
          <p:nvSpPr>
            <p:cNvPr id="754" name="TextBox 37"/>
            <p:cNvSpPr txBox="1"/>
            <p:nvPr/>
          </p:nvSpPr>
          <p:spPr>
            <a:xfrm>
              <a:off x="139158" y="0"/>
              <a:ext cx="385764" cy="40894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algn="ctr">
                <a:defRPr sz="2000">
                  <a:latin typeface="+mn-lt"/>
                  <a:ea typeface="+mn-ea"/>
                  <a:cs typeface="+mn-cs"/>
                  <a:sym typeface="Source Sans Pro Regular"/>
                </a:defRPr>
              </a:lvl1pPr>
            </a:lstStyle>
            <a:p>
              <a:r>
                <a:t>u</a:t>
              </a:r>
            </a:p>
          </p:txBody>
        </p:sp>
        <p:sp>
          <p:nvSpPr>
            <p:cNvPr id="755" name="TextBox 38"/>
            <p:cNvSpPr txBox="1"/>
            <p:nvPr/>
          </p:nvSpPr>
          <p:spPr>
            <a:xfrm>
              <a:off x="147501" y="372054"/>
              <a:ext cx="385764" cy="4089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algn="ctr">
                <a:lnSpc>
                  <a:spcPct val="80000"/>
                </a:lnSpc>
                <a:defRPr sz="2000">
                  <a:latin typeface="+mn-lt"/>
                  <a:ea typeface="+mn-ea"/>
                  <a:cs typeface="+mn-cs"/>
                  <a:sym typeface="Source Sans Pro Regular"/>
                </a:defRPr>
              </a:lvl1pPr>
            </a:lstStyle>
            <a:p>
              <a:r>
                <a:t>n</a:t>
              </a:r>
            </a:p>
          </p:txBody>
        </p:sp>
      </p:grpSp>
      <p:sp>
        <p:nvSpPr>
          <p:cNvPr id="757" name="TextBox 21"/>
          <p:cNvSpPr txBox="1"/>
          <p:nvPr/>
        </p:nvSpPr>
        <p:spPr>
          <a:xfrm>
            <a:off x="7612897" y="5768227"/>
            <a:ext cx="3237332"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sz="1200">
                <a:latin typeface="+mn-lt"/>
                <a:ea typeface="+mn-ea"/>
                <a:cs typeface="+mn-cs"/>
                <a:sym typeface="Source Sans Pro Regular"/>
              </a:defRPr>
            </a:lvl1pPr>
          </a:lstStyle>
          <a:p>
            <a:r>
              <a:rPr dirty="0"/>
              <a:t>Graphics adapted from: ISST Training Programme</a:t>
            </a:r>
          </a:p>
        </p:txBody>
      </p:sp>
      <p:sp>
        <p:nvSpPr>
          <p:cNvPr id="758" name="Title 1"/>
          <p:cNvSpPr txBox="1"/>
          <p:nvPr/>
        </p:nvSpPr>
        <p:spPr>
          <a:xfrm>
            <a:off x="355959" y="742298"/>
            <a:ext cx="2875513" cy="4801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nchor="ctr">
            <a:spAutoFit/>
          </a:bodyPr>
          <a:lstStyle>
            <a:lvl1pPr defTabSz="260388">
              <a:lnSpc>
                <a:spcPct val="90000"/>
              </a:lnSpc>
              <a:defRPr sz="2800">
                <a:solidFill>
                  <a:schemeClr val="accent2"/>
                </a:solidFill>
                <a:latin typeface="Source Sans Pro Bold"/>
                <a:ea typeface="Source Sans Pro Bold"/>
                <a:cs typeface="Source Sans Pro Bold"/>
                <a:sym typeface="Source Sans Pro Bold"/>
              </a:defRPr>
            </a:lvl1pPr>
          </a:lstStyle>
          <a:p>
            <a:r>
              <a:rPr b="1" dirty="0"/>
              <a:t>Triple packaging</a:t>
            </a:r>
          </a:p>
        </p:txBody>
      </p:sp>
      <p:sp>
        <p:nvSpPr>
          <p:cNvPr id="2" name="Title 1">
            <a:extLst>
              <a:ext uri="{FF2B5EF4-FFF2-40B4-BE49-F238E27FC236}">
                <a16:creationId xmlns:a16="http://schemas.microsoft.com/office/drawing/2014/main" id="{319C87FA-F49A-90DE-2AFB-6FFB855F2B22}"/>
              </a:ext>
            </a:extLst>
          </p:cNvPr>
          <p:cNvSpPr txBox="1">
            <a:spLocks/>
          </p:cNvSpPr>
          <p:nvPr/>
        </p:nvSpPr>
        <p:spPr>
          <a:xfrm>
            <a:off x="138857" y="92028"/>
            <a:ext cx="8978510"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International sample transport </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750">
                                            <p:bg/>
                                          </p:spTgt>
                                        </p:tgtEl>
                                        <p:attrNameLst>
                                          <p:attrName>style.visibility</p:attrName>
                                        </p:attrNameLst>
                                      </p:cBhvr>
                                      <p:to>
                                        <p:strVal val="visible"/>
                                      </p:to>
                                    </p:set>
                                  </p:childTnLst>
                                </p:cTn>
                              </p:par>
                              <p:par>
                                <p:cTn id="7" presetID="1" presetClass="entr" presetSubtype="0" fill="hold" grpId="0" nodeType="withEffect">
                                  <p:stCondLst>
                                    <p:cond delay="0"/>
                                  </p:stCondLst>
                                  <p:iterate>
                                    <p:tmAbs val="0"/>
                                  </p:iterate>
                                  <p:childTnLst>
                                    <p:set>
                                      <p:cBhvr>
                                        <p:cTn id="8" fill="hold"/>
                                        <p:tgtEl>
                                          <p:spTgt spid="750">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iterate>
                                    <p:tmAbs val="0"/>
                                  </p:iterate>
                                  <p:childTnLst>
                                    <p:set>
                                      <p:cBhvr>
                                        <p:cTn id="12" fill="hold"/>
                                        <p:tgtEl>
                                          <p:spTgt spid="750">
                                            <p:txEl>
                                              <p:pRg st="2" end="2"/>
                                            </p:txEl>
                                          </p:spTgt>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0" nodeType="afterEffect">
                                  <p:stCondLst>
                                    <p:cond delay="0"/>
                                  </p:stCondLst>
                                  <p:iterate>
                                    <p:tmAbs val="0"/>
                                  </p:iterate>
                                  <p:childTnLst>
                                    <p:set>
                                      <p:cBhvr>
                                        <p:cTn id="15" fill="hold"/>
                                        <p:tgtEl>
                                          <p:spTgt spid="750">
                                            <p:txEl>
                                              <p:pRg st="3" end="3"/>
                                            </p:txEl>
                                          </p:spTgt>
                                        </p:tgtEl>
                                        <p:attrNameLst>
                                          <p:attrName>style.visibility</p:attrName>
                                        </p:attrNameLst>
                                      </p:cBhvr>
                                      <p:to>
                                        <p:strVal val="visible"/>
                                      </p:to>
                                    </p:set>
                                  </p:childTnLst>
                                </p:cTn>
                              </p:par>
                            </p:childTnLst>
                          </p:cTn>
                        </p:par>
                        <p:par>
                          <p:cTn id="16" fill="hold">
                            <p:stCondLst>
                              <p:cond delay="0"/>
                            </p:stCondLst>
                            <p:childTnLst>
                              <p:par>
                                <p:cTn id="17" presetID="1" presetClass="entr" presetSubtype="0" fill="hold" grpId="0" nodeType="afterEffect">
                                  <p:stCondLst>
                                    <p:cond delay="0"/>
                                  </p:stCondLst>
                                  <p:iterate>
                                    <p:tmAbs val="0"/>
                                  </p:iterate>
                                  <p:childTnLst>
                                    <p:set>
                                      <p:cBhvr>
                                        <p:cTn id="18" fill="hold"/>
                                        <p:tgtEl>
                                          <p:spTgt spid="750">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iterate>
                                    <p:tmAbs val="0"/>
                                  </p:iterate>
                                  <p:childTnLst>
                                    <p:set>
                                      <p:cBhvr>
                                        <p:cTn id="22" fill="hold"/>
                                        <p:tgtEl>
                                          <p:spTgt spid="750">
                                            <p:txEl>
                                              <p:pRg st="6" end="6"/>
                                            </p:txEl>
                                          </p:spTgt>
                                        </p:tgtEl>
                                        <p:attrNameLst>
                                          <p:attrName>style.visibility</p:attrName>
                                        </p:attrNameLst>
                                      </p:cBhvr>
                                      <p:to>
                                        <p:strVal val="visible"/>
                                      </p:to>
                                    </p:set>
                                  </p:childTnLst>
                                </p:cTn>
                              </p:par>
                            </p:childTnLst>
                          </p:cTn>
                        </p:par>
                        <p:par>
                          <p:cTn id="23" fill="hold">
                            <p:stCondLst>
                              <p:cond delay="0"/>
                            </p:stCondLst>
                            <p:childTnLst>
                              <p:par>
                                <p:cTn id="24" presetID="1" presetClass="entr" presetSubtype="0" fill="hold" grpId="0" nodeType="afterEffect">
                                  <p:stCondLst>
                                    <p:cond delay="0"/>
                                  </p:stCondLst>
                                  <p:iterate>
                                    <p:tmAbs val="0"/>
                                  </p:iterate>
                                  <p:childTnLst>
                                    <p:set>
                                      <p:cBhvr>
                                        <p:cTn id="25" fill="hold"/>
                                        <p:tgtEl>
                                          <p:spTgt spid="750">
                                            <p:txEl>
                                              <p:pRg st="7" end="7"/>
                                            </p:txEl>
                                          </p:spTgt>
                                        </p:tgtEl>
                                        <p:attrNameLst>
                                          <p:attrName>style.visibility</p:attrName>
                                        </p:attrNameLst>
                                      </p:cBhvr>
                                      <p:to>
                                        <p:strVal val="visible"/>
                                      </p:to>
                                    </p:set>
                                  </p:childTnLst>
                                </p:cTn>
                              </p:par>
                            </p:childTnLst>
                          </p:cTn>
                        </p:par>
                        <p:par>
                          <p:cTn id="26" fill="hold">
                            <p:stCondLst>
                              <p:cond delay="0"/>
                            </p:stCondLst>
                            <p:childTnLst>
                              <p:par>
                                <p:cTn id="27" presetID="1" presetClass="entr" presetSubtype="0" fill="hold" grpId="0" nodeType="afterEffect">
                                  <p:stCondLst>
                                    <p:cond delay="0"/>
                                  </p:stCondLst>
                                  <p:iterate>
                                    <p:tmAbs val="0"/>
                                  </p:iterate>
                                  <p:childTnLst>
                                    <p:set>
                                      <p:cBhvr>
                                        <p:cTn id="28" fill="hold"/>
                                        <p:tgtEl>
                                          <p:spTgt spid="750">
                                            <p:txEl>
                                              <p:pRg st="8" end="8"/>
                                            </p:txEl>
                                          </p:spTgt>
                                        </p:tgtEl>
                                        <p:attrNameLst>
                                          <p:attrName>style.visibility</p:attrName>
                                        </p:attrNameLst>
                                      </p:cBhvr>
                                      <p:to>
                                        <p:strVal val="visible"/>
                                      </p:to>
                                    </p:set>
                                  </p:childTnLst>
                                </p:cTn>
                              </p:par>
                            </p:childTnLst>
                          </p:cTn>
                        </p:par>
                        <p:par>
                          <p:cTn id="29" fill="hold">
                            <p:stCondLst>
                              <p:cond delay="0"/>
                            </p:stCondLst>
                            <p:childTnLst>
                              <p:par>
                                <p:cTn id="30" presetID="1" presetClass="entr" presetSubtype="0" fill="hold" grpId="0" nodeType="afterEffect">
                                  <p:stCondLst>
                                    <p:cond delay="0"/>
                                  </p:stCondLst>
                                  <p:iterate>
                                    <p:tmAbs val="0"/>
                                  </p:iterate>
                                  <p:childTnLst>
                                    <p:set>
                                      <p:cBhvr>
                                        <p:cTn id="31" fill="hold"/>
                                        <p:tgtEl>
                                          <p:spTgt spid="750">
                                            <p:txEl>
                                              <p:pRg st="10" end="10"/>
                                            </p:txEl>
                                          </p:spTgt>
                                        </p:tgtEl>
                                        <p:attrNameLst>
                                          <p:attrName>style.visibility</p:attrName>
                                        </p:attrNameLst>
                                      </p:cBhvr>
                                      <p:to>
                                        <p:strVal val="visible"/>
                                      </p:to>
                                    </p:set>
                                  </p:childTnLst>
                                </p:cTn>
                              </p:par>
                            </p:childTnLst>
                          </p:cTn>
                        </p:par>
                        <p:par>
                          <p:cTn id="32" fill="hold">
                            <p:stCondLst>
                              <p:cond delay="0"/>
                            </p:stCondLst>
                            <p:childTnLst>
                              <p:par>
                                <p:cTn id="33" presetID="1" presetClass="entr" presetSubtype="0" fill="hold" grpId="0" nodeType="afterEffect">
                                  <p:stCondLst>
                                    <p:cond delay="0"/>
                                  </p:stCondLst>
                                  <p:iterate>
                                    <p:tmAbs val="0"/>
                                  </p:iterate>
                                  <p:childTnLst>
                                    <p:set>
                                      <p:cBhvr>
                                        <p:cTn id="34" fill="hold"/>
                                        <p:tgtEl>
                                          <p:spTgt spid="750">
                                            <p:txEl>
                                              <p:pRg st="11" end="11"/>
                                            </p:txEl>
                                          </p:spTgt>
                                        </p:tgtEl>
                                        <p:attrNameLst>
                                          <p:attrName>style.visibility</p:attrName>
                                        </p:attrNameLst>
                                      </p:cBhvr>
                                      <p:to>
                                        <p:strVal val="visible"/>
                                      </p:to>
                                    </p:set>
                                  </p:childTnLst>
                                </p:cTn>
                              </p:par>
                            </p:childTnLst>
                          </p:cTn>
                        </p:par>
                        <p:par>
                          <p:cTn id="35" fill="hold">
                            <p:stCondLst>
                              <p:cond delay="0"/>
                            </p:stCondLst>
                            <p:childTnLst>
                              <p:par>
                                <p:cTn id="36" presetID="1" presetClass="entr" presetSubtype="0" fill="hold" grpId="0" nodeType="afterEffect">
                                  <p:stCondLst>
                                    <p:cond delay="0"/>
                                  </p:stCondLst>
                                  <p:iterate>
                                    <p:tmAbs val="0"/>
                                  </p:iterate>
                                  <p:childTnLst>
                                    <p:set>
                                      <p:cBhvr>
                                        <p:cTn id="37" fill="hold"/>
                                        <p:tgtEl>
                                          <p:spTgt spid="750">
                                            <p:txEl>
                                              <p:pRg st="12" end="12"/>
                                            </p:txEl>
                                          </p:spTgt>
                                        </p:tgtEl>
                                        <p:attrNameLst>
                                          <p:attrName>style.visibility</p:attrName>
                                        </p:attrNameLst>
                                      </p:cBhvr>
                                      <p:to>
                                        <p:strVal val="visible"/>
                                      </p:to>
                                    </p:set>
                                  </p:childTnLst>
                                </p:cTn>
                              </p:par>
                            </p:childTnLst>
                          </p:cTn>
                        </p:par>
                        <p:par>
                          <p:cTn id="38" fill="hold">
                            <p:stCondLst>
                              <p:cond delay="0"/>
                            </p:stCondLst>
                            <p:childTnLst>
                              <p:par>
                                <p:cTn id="39" presetID="1" presetClass="entr" presetSubtype="0" fill="hold" grpId="0" nodeType="afterEffect">
                                  <p:stCondLst>
                                    <p:cond delay="0"/>
                                  </p:stCondLst>
                                  <p:iterate>
                                    <p:tmAbs val="0"/>
                                  </p:iterate>
                                  <p:childTnLst>
                                    <p:set>
                                      <p:cBhvr>
                                        <p:cTn id="40" fill="hold"/>
                                        <p:tgtEl>
                                          <p:spTgt spid="750">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0" grpId="0" build="p" bldLvl="5" animBg="1" advAuto="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4" name="Rectangle 2"/>
          <p:cNvSpPr txBox="1"/>
          <p:nvPr/>
        </p:nvSpPr>
        <p:spPr>
          <a:xfrm>
            <a:off x="1311169" y="774259"/>
            <a:ext cx="9954050" cy="56215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4864" tIns="54864" rIns="54864" bIns="54864">
            <a:spAutoFit/>
          </a:bodyPr>
          <a:lstStyle/>
          <a:p>
            <a:pPr marL="254000" lvl="1" indent="-254000" defTabSz="457181">
              <a:lnSpc>
                <a:spcPct val="80000"/>
              </a:lnSpc>
              <a:buClr>
                <a:schemeClr val="accent3"/>
              </a:buClr>
              <a:buSzPct val="100000"/>
              <a:buFont typeface="Arial"/>
              <a:buChar char="•"/>
              <a:defRPr sz="2400">
                <a:latin typeface="+mn-lt"/>
                <a:ea typeface="+mn-ea"/>
                <a:cs typeface="+mn-cs"/>
                <a:sym typeface="Source Sans Pro Regular"/>
              </a:defRPr>
            </a:pPr>
            <a:r>
              <a:rPr dirty="0"/>
              <a:t>Many countries utilize modified sample transport systems to meet their daily needs.  </a:t>
            </a:r>
          </a:p>
          <a:p>
            <a:pPr marL="254000" lvl="1" indent="-254000" defTabSz="457181">
              <a:lnSpc>
                <a:spcPct val="80000"/>
              </a:lnSpc>
              <a:buClr>
                <a:schemeClr val="accent3"/>
              </a:buClr>
              <a:buSzPct val="100000"/>
              <a:buFont typeface="Arial"/>
              <a:buChar char="•"/>
              <a:defRPr sz="2400">
                <a:latin typeface="+mn-lt"/>
                <a:ea typeface="+mn-ea"/>
                <a:cs typeface="+mn-cs"/>
                <a:sym typeface="Source Sans Pro Regular"/>
              </a:defRPr>
            </a:pPr>
            <a:r>
              <a:rPr dirty="0"/>
              <a:t>Shipping containers can be disinfected and are reusable.</a:t>
            </a:r>
          </a:p>
          <a:p>
            <a:pPr marL="254000" lvl="1" indent="-254000" defTabSz="457181">
              <a:lnSpc>
                <a:spcPct val="80000"/>
              </a:lnSpc>
              <a:buClr>
                <a:schemeClr val="accent3"/>
              </a:buClr>
              <a:buSzPct val="100000"/>
              <a:buFont typeface="Arial"/>
              <a:buChar char="•"/>
              <a:defRPr sz="2400">
                <a:solidFill>
                  <a:srgbClr val="10253F"/>
                </a:solidFill>
                <a:latin typeface="+mn-lt"/>
                <a:ea typeface="+mn-ea"/>
                <a:cs typeface="+mn-cs"/>
                <a:sym typeface="Source Sans Pro Regular"/>
              </a:defRPr>
            </a:pPr>
            <a:r>
              <a:rPr dirty="0">
                <a:solidFill>
                  <a:srgbClr val="000000"/>
                </a:solidFill>
              </a:rPr>
              <a:t>The Golden Rule for any sample transport is:</a:t>
            </a:r>
            <a:r>
              <a:rPr dirty="0"/>
              <a:t> </a:t>
            </a:r>
            <a:r>
              <a:rPr dirty="0">
                <a:solidFill>
                  <a:srgbClr val="C00000"/>
                </a:solidFill>
              </a:rPr>
              <a:t>triple packaging protects the worker, the sample and the environment, as explained below:</a:t>
            </a:r>
          </a:p>
          <a:p>
            <a:pPr algn="ctr">
              <a:tabLst>
                <a:tab pos="2730500" algn="l"/>
              </a:tabLst>
              <a:defRPr sz="2400">
                <a:solidFill>
                  <a:srgbClr val="548235"/>
                </a:solidFill>
                <a:latin typeface="+mn-lt"/>
                <a:ea typeface="+mn-ea"/>
                <a:cs typeface="+mn-cs"/>
                <a:sym typeface="Source Sans Pro Regular"/>
              </a:defRPr>
            </a:pPr>
            <a:endParaRPr dirty="0">
              <a:solidFill>
                <a:srgbClr val="C00000"/>
              </a:solidFill>
            </a:endParaRPr>
          </a:p>
          <a:p>
            <a:pPr marL="891539" lvl="1" indent="-342900" defTabSz="457181">
              <a:lnSpc>
                <a:spcPct val="80000"/>
              </a:lnSpc>
              <a:buClr>
                <a:schemeClr val="accent3"/>
              </a:buClr>
              <a:buSzPct val="100000"/>
              <a:buFont typeface="Arial"/>
              <a:buChar char="–"/>
              <a:defRPr sz="2400">
                <a:solidFill>
                  <a:schemeClr val="accent1"/>
                </a:solidFill>
                <a:latin typeface="+mn-lt"/>
                <a:ea typeface="+mn-ea"/>
                <a:cs typeface="+mn-cs"/>
                <a:sym typeface="Source Sans Pro Regular"/>
              </a:defRPr>
            </a:pPr>
            <a:r>
              <a:rPr dirty="0">
                <a:solidFill>
                  <a:schemeClr val="accent3"/>
                </a:solidFill>
              </a:rPr>
              <a:t>Primary Package: </a:t>
            </a:r>
            <a:r>
              <a:rPr dirty="0">
                <a:solidFill>
                  <a:srgbClr val="000000"/>
                </a:solidFill>
              </a:rPr>
              <a:t>is the sample container which is often placed within a sealable bag or a plastic container, with enough absorbent	material to contain a spill.</a:t>
            </a:r>
          </a:p>
          <a:p>
            <a:pPr marL="891539" lvl="1" indent="-342900" defTabSz="457181">
              <a:lnSpc>
                <a:spcPct val="80000"/>
              </a:lnSpc>
              <a:buClr>
                <a:schemeClr val="accent3"/>
              </a:buClr>
              <a:buSzPct val="100000"/>
              <a:buFont typeface="Arial"/>
              <a:buChar char="–"/>
              <a:defRPr sz="2400">
                <a:latin typeface="+mn-lt"/>
                <a:ea typeface="+mn-ea"/>
                <a:cs typeface="+mn-cs"/>
                <a:sym typeface="Source Sans Pro Regular"/>
              </a:defRPr>
            </a:pPr>
            <a:endParaRPr dirty="0">
              <a:solidFill>
                <a:srgbClr val="000000"/>
              </a:solidFill>
            </a:endParaRPr>
          </a:p>
          <a:p>
            <a:pPr marL="891539" lvl="1" indent="-342900" defTabSz="457181">
              <a:lnSpc>
                <a:spcPct val="80000"/>
              </a:lnSpc>
              <a:buClr>
                <a:schemeClr val="accent3"/>
              </a:buClr>
              <a:buSzPct val="100000"/>
              <a:buFont typeface="Arial"/>
              <a:buChar char="–"/>
              <a:defRPr sz="2400">
                <a:solidFill>
                  <a:schemeClr val="accent1"/>
                </a:solidFill>
                <a:latin typeface="+mn-lt"/>
                <a:ea typeface="+mn-ea"/>
                <a:cs typeface="+mn-cs"/>
                <a:sym typeface="Source Sans Pro Regular"/>
              </a:defRPr>
            </a:pPr>
            <a:r>
              <a:rPr dirty="0">
                <a:solidFill>
                  <a:schemeClr val="accent3"/>
                </a:solidFill>
              </a:rPr>
              <a:t>Secondary Package:</a:t>
            </a:r>
            <a:r>
              <a:rPr dirty="0"/>
              <a:t> </a:t>
            </a:r>
            <a:r>
              <a:rPr dirty="0">
                <a:solidFill>
                  <a:srgbClr val="000000"/>
                </a:solidFill>
              </a:rPr>
              <a:t>is a sturdy waterproof sealable container used to protect the samples during transport and can contain multiple primary packages.</a:t>
            </a:r>
          </a:p>
          <a:p>
            <a:pPr marL="891539" lvl="1" indent="-342900" defTabSz="457181">
              <a:lnSpc>
                <a:spcPct val="80000"/>
              </a:lnSpc>
              <a:buClr>
                <a:schemeClr val="accent3"/>
              </a:buClr>
              <a:buSzPct val="100000"/>
              <a:buFont typeface="Arial"/>
              <a:buChar char="–"/>
              <a:defRPr sz="2400">
                <a:latin typeface="+mn-lt"/>
                <a:ea typeface="+mn-ea"/>
                <a:cs typeface="+mn-cs"/>
                <a:sym typeface="Source Sans Pro Regular"/>
              </a:defRPr>
            </a:pPr>
            <a:endParaRPr dirty="0">
              <a:solidFill>
                <a:srgbClr val="000000"/>
              </a:solidFill>
            </a:endParaRPr>
          </a:p>
          <a:p>
            <a:pPr marL="891539" lvl="1" indent="-342900" defTabSz="457181">
              <a:lnSpc>
                <a:spcPct val="80000"/>
              </a:lnSpc>
              <a:buClr>
                <a:schemeClr val="accent3"/>
              </a:buClr>
              <a:buSzPct val="100000"/>
              <a:buFont typeface="Arial"/>
              <a:buChar char="–"/>
              <a:defRPr sz="2400">
                <a:solidFill>
                  <a:schemeClr val="accent1"/>
                </a:solidFill>
                <a:latin typeface="+mn-lt"/>
                <a:ea typeface="+mn-ea"/>
                <a:cs typeface="+mn-cs"/>
                <a:sym typeface="Source Sans Pro Regular"/>
              </a:defRPr>
            </a:pPr>
            <a:r>
              <a:rPr dirty="0">
                <a:solidFill>
                  <a:schemeClr val="accent3"/>
                </a:solidFill>
              </a:rPr>
              <a:t>Tertiary Package:</a:t>
            </a:r>
            <a:r>
              <a:rPr dirty="0"/>
              <a:t> </a:t>
            </a:r>
            <a:r>
              <a:rPr dirty="0">
                <a:solidFill>
                  <a:srgbClr val="000000"/>
                </a:solidFill>
              </a:rPr>
              <a:t>can contain multiple secondary packages. It functions to regulate sample temperature, hold required documentation and protect the environment. </a:t>
            </a:r>
          </a:p>
        </p:txBody>
      </p:sp>
      <p:pic>
        <p:nvPicPr>
          <p:cNvPr id="765" name="Picture 5" descr="Picture 5"/>
          <p:cNvPicPr>
            <a:picLocks noChangeAspect="1"/>
          </p:cNvPicPr>
          <p:nvPr/>
        </p:nvPicPr>
        <p:blipFill>
          <a:blip r:embed="rId3"/>
          <a:stretch>
            <a:fillRect/>
          </a:stretch>
        </p:blipFill>
        <p:spPr>
          <a:xfrm>
            <a:off x="742996" y="4003320"/>
            <a:ext cx="768097" cy="768097"/>
          </a:xfrm>
          <a:prstGeom prst="rect">
            <a:avLst/>
          </a:prstGeom>
          <a:ln w="12700">
            <a:miter lim="400000"/>
          </a:ln>
        </p:spPr>
      </p:pic>
      <p:pic>
        <p:nvPicPr>
          <p:cNvPr id="766" name="Picture 6" descr="Picture 6"/>
          <p:cNvPicPr>
            <a:picLocks noChangeAspect="1"/>
          </p:cNvPicPr>
          <p:nvPr/>
        </p:nvPicPr>
        <p:blipFill>
          <a:blip r:embed="rId4"/>
          <a:stretch>
            <a:fillRect/>
          </a:stretch>
        </p:blipFill>
        <p:spPr>
          <a:xfrm>
            <a:off x="655151" y="5078068"/>
            <a:ext cx="908543" cy="904653"/>
          </a:xfrm>
          <a:prstGeom prst="rect">
            <a:avLst/>
          </a:prstGeom>
          <a:ln w="12700">
            <a:miter lim="400000"/>
          </a:ln>
        </p:spPr>
      </p:pic>
      <p:pic>
        <p:nvPicPr>
          <p:cNvPr id="767" name="Picture 8" descr="Picture 8"/>
          <p:cNvPicPr>
            <a:picLocks noChangeAspect="1"/>
          </p:cNvPicPr>
          <p:nvPr/>
        </p:nvPicPr>
        <p:blipFill>
          <a:blip r:embed="rId5"/>
          <a:srcRect l="66936" t="45149" r="5501" b="17051"/>
          <a:stretch>
            <a:fillRect/>
          </a:stretch>
        </p:blipFill>
        <p:spPr>
          <a:xfrm>
            <a:off x="743068" y="2928715"/>
            <a:ext cx="768097" cy="768097"/>
          </a:xfrm>
          <a:prstGeom prst="rect">
            <a:avLst/>
          </a:prstGeom>
          <a:ln w="12700">
            <a:miter lim="400000"/>
          </a:ln>
        </p:spPr>
      </p:pic>
      <p:sp>
        <p:nvSpPr>
          <p:cNvPr id="768" name="TextBox 21"/>
          <p:cNvSpPr txBox="1"/>
          <p:nvPr/>
        </p:nvSpPr>
        <p:spPr>
          <a:xfrm>
            <a:off x="4790779" y="6358292"/>
            <a:ext cx="1709913" cy="472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200">
                <a:latin typeface="+mn-lt"/>
                <a:ea typeface="+mn-ea"/>
                <a:cs typeface="+mn-cs"/>
                <a:sym typeface="Source Sans Pro Regular"/>
              </a:defRPr>
            </a:lvl1pPr>
          </a:lstStyle>
          <a:p>
            <a:r>
              <a:t>Graphics adapted from: RRT lab module</a:t>
            </a:r>
          </a:p>
        </p:txBody>
      </p:sp>
      <p:sp>
        <p:nvSpPr>
          <p:cNvPr id="2" name="Title 1">
            <a:extLst>
              <a:ext uri="{FF2B5EF4-FFF2-40B4-BE49-F238E27FC236}">
                <a16:creationId xmlns:a16="http://schemas.microsoft.com/office/drawing/2014/main" id="{DC56AB78-F856-1F21-3493-0821A4BFFF35}"/>
              </a:ext>
            </a:extLst>
          </p:cNvPr>
          <p:cNvSpPr txBox="1">
            <a:spLocks/>
          </p:cNvSpPr>
          <p:nvPr/>
        </p:nvSpPr>
        <p:spPr>
          <a:xfrm>
            <a:off x="138857" y="92028"/>
            <a:ext cx="8978510"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National sample transport </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7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4" grpId="0" animBg="1" advAuto="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2" name="TextBox 3"/>
          <p:cNvSpPr txBox="1"/>
          <p:nvPr/>
        </p:nvSpPr>
        <p:spPr>
          <a:xfrm>
            <a:off x="6866416" y="1083312"/>
            <a:ext cx="1584326" cy="12439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400">
                <a:latin typeface="+mn-lt"/>
                <a:ea typeface="+mn-ea"/>
                <a:cs typeface="+mn-cs"/>
                <a:sym typeface="Source Sans Pro Regular"/>
              </a:defRPr>
            </a:lvl1pPr>
          </a:lstStyle>
          <a:p>
            <a:r>
              <a:rPr dirty="0"/>
              <a:t>Ensure sharps are disposed in a suitable container to minimize the risk of injury</a:t>
            </a:r>
          </a:p>
        </p:txBody>
      </p:sp>
      <p:pic>
        <p:nvPicPr>
          <p:cNvPr id="773" name="Picture 6" descr="Picture 6"/>
          <p:cNvPicPr>
            <a:picLocks noChangeAspect="1"/>
          </p:cNvPicPr>
          <p:nvPr/>
        </p:nvPicPr>
        <p:blipFill>
          <a:blip r:embed="rId3"/>
          <a:srcRect r="54202"/>
          <a:stretch>
            <a:fillRect/>
          </a:stretch>
        </p:blipFill>
        <p:spPr>
          <a:xfrm>
            <a:off x="6597804" y="3514090"/>
            <a:ext cx="3924301" cy="1838327"/>
          </a:xfrm>
          <a:prstGeom prst="rect">
            <a:avLst/>
          </a:prstGeom>
          <a:ln w="12700">
            <a:miter lim="400000"/>
          </a:ln>
        </p:spPr>
      </p:pic>
      <p:pic>
        <p:nvPicPr>
          <p:cNvPr id="774" name="Picture 7" descr="Picture 7"/>
          <p:cNvPicPr>
            <a:picLocks noChangeAspect="1"/>
          </p:cNvPicPr>
          <p:nvPr/>
        </p:nvPicPr>
        <p:blipFill>
          <a:blip r:embed="rId4"/>
          <a:stretch>
            <a:fillRect/>
          </a:stretch>
        </p:blipFill>
        <p:spPr>
          <a:xfrm>
            <a:off x="8653940" y="943610"/>
            <a:ext cx="1871663" cy="2400301"/>
          </a:xfrm>
          <a:prstGeom prst="rect">
            <a:avLst/>
          </a:prstGeom>
          <a:ln w="12700">
            <a:miter lim="400000"/>
          </a:ln>
        </p:spPr>
      </p:pic>
      <p:sp>
        <p:nvSpPr>
          <p:cNvPr id="775" name="Straight Arrow Connector 9"/>
          <p:cNvSpPr/>
          <p:nvPr/>
        </p:nvSpPr>
        <p:spPr>
          <a:xfrm>
            <a:off x="8607425" y="1685926"/>
            <a:ext cx="360365" cy="171451"/>
          </a:xfrm>
          <a:prstGeom prst="line">
            <a:avLst/>
          </a:prstGeom>
          <a:ln w="6350">
            <a:solidFill>
              <a:srgbClr val="000000"/>
            </a:solidFill>
            <a:miter/>
            <a:tailEnd type="triangle"/>
          </a:ln>
        </p:spPr>
        <p:txBody>
          <a:bodyPr lIns="45719" rIns="45719"/>
          <a:lstStyle/>
          <a:p>
            <a:endParaRPr/>
          </a:p>
        </p:txBody>
      </p:sp>
      <p:sp>
        <p:nvSpPr>
          <p:cNvPr id="776" name="TextBox 8"/>
          <p:cNvSpPr txBox="1"/>
          <p:nvPr/>
        </p:nvSpPr>
        <p:spPr>
          <a:xfrm>
            <a:off x="9235524" y="5426871"/>
            <a:ext cx="857721" cy="231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sz="900">
                <a:latin typeface="+mn-lt"/>
                <a:ea typeface="+mn-ea"/>
                <a:cs typeface="+mn-cs"/>
                <a:sym typeface="Source Sans Pro Regular"/>
              </a:defRPr>
            </a:lvl1pPr>
          </a:lstStyle>
          <a:p>
            <a:r>
              <a:t>RRT lab module</a:t>
            </a:r>
          </a:p>
        </p:txBody>
      </p:sp>
      <p:sp>
        <p:nvSpPr>
          <p:cNvPr id="777" name="TextBox 10"/>
          <p:cNvSpPr txBox="1"/>
          <p:nvPr/>
        </p:nvSpPr>
        <p:spPr>
          <a:xfrm>
            <a:off x="9235524" y="3208495"/>
            <a:ext cx="857720"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sz="900">
                <a:latin typeface="+mn-lt"/>
                <a:ea typeface="+mn-ea"/>
                <a:cs typeface="+mn-cs"/>
                <a:sym typeface="Source Sans Pro Regular"/>
              </a:defRPr>
            </a:lvl1pPr>
          </a:lstStyle>
          <a:p>
            <a:r>
              <a:rPr dirty="0"/>
              <a:t>RRT lab module</a:t>
            </a:r>
          </a:p>
        </p:txBody>
      </p:sp>
      <p:sp>
        <p:nvSpPr>
          <p:cNvPr id="779" name="Text Placeholder 3"/>
          <p:cNvSpPr txBox="1">
            <a:spLocks noGrp="1"/>
          </p:cNvSpPr>
          <p:nvPr>
            <p:ph type="body" sz="half" idx="1"/>
          </p:nvPr>
        </p:nvSpPr>
        <p:spPr>
          <a:xfrm>
            <a:off x="1480123" y="1101965"/>
            <a:ext cx="5230705" cy="4654071"/>
          </a:xfrm>
          <a:prstGeom prst="rect">
            <a:avLst/>
          </a:prstGeom>
        </p:spPr>
        <p:txBody>
          <a:bodyPr>
            <a:normAutofit/>
          </a:bodyPr>
          <a:lstStyle/>
          <a:p>
            <a:pPr marL="238759" indent="-238759" defTabSz="271960">
              <a:spcBef>
                <a:spcPts val="400"/>
              </a:spcBef>
              <a:buClr>
                <a:schemeClr val="accent3"/>
              </a:buClr>
              <a:buSzPct val="100000"/>
              <a:buFont typeface="Helvetica"/>
              <a:buChar char="•"/>
              <a:defRPr sz="2068"/>
            </a:pPr>
            <a:r>
              <a:rPr dirty="0"/>
              <a:t>Disinfect materials at source as much as possible using appropriate disinfectant:</a:t>
            </a:r>
          </a:p>
          <a:p>
            <a:pPr marL="716280" lvl="2" indent="-238759" defTabSz="271960">
              <a:spcBef>
                <a:spcPts val="400"/>
              </a:spcBef>
              <a:buClr>
                <a:schemeClr val="accent3"/>
              </a:buClr>
              <a:buFont typeface="Courier New"/>
              <a:buChar char="o"/>
              <a:defRPr sz="2068"/>
            </a:pPr>
            <a:r>
              <a:rPr dirty="0"/>
              <a:t>Bleach (1000 parts per million [ppm] (0.1%) for general surface disinfection and 10 000 ppm (1%) for disinfection of blood spills) </a:t>
            </a:r>
          </a:p>
          <a:p>
            <a:pPr marL="716280" lvl="2" indent="-238759" defTabSz="271960">
              <a:spcBef>
                <a:spcPts val="400"/>
              </a:spcBef>
              <a:buClr>
                <a:schemeClr val="accent3"/>
              </a:buClr>
              <a:buFont typeface="Courier New"/>
              <a:buChar char="o"/>
              <a:defRPr sz="2068"/>
            </a:pPr>
            <a:r>
              <a:rPr dirty="0"/>
              <a:t>62–71% ethanol...</a:t>
            </a:r>
          </a:p>
          <a:p>
            <a:pPr marL="238759" indent="-238759" defTabSz="271960">
              <a:spcBef>
                <a:spcPts val="400"/>
              </a:spcBef>
              <a:buClr>
                <a:schemeClr val="accent3"/>
              </a:buClr>
              <a:buSzPct val="100000"/>
              <a:buFont typeface="Helvetica"/>
              <a:buChar char="•"/>
              <a:defRPr sz="2068"/>
            </a:pPr>
            <a:r>
              <a:rPr dirty="0"/>
              <a:t>Be sure to disinfect sharps containers</a:t>
            </a:r>
          </a:p>
          <a:p>
            <a:pPr marL="238759" indent="-238759" defTabSz="271960">
              <a:spcBef>
                <a:spcPts val="200"/>
              </a:spcBef>
              <a:buClr>
                <a:schemeClr val="accent3"/>
              </a:buClr>
              <a:buSzPct val="100000"/>
              <a:buFont typeface="Arial"/>
              <a:buChar char="•"/>
              <a:defRPr sz="2068"/>
            </a:pPr>
            <a:r>
              <a:rPr dirty="0"/>
              <a:t>Double bag and sealed hazardous waste</a:t>
            </a:r>
          </a:p>
          <a:p>
            <a:pPr marL="238759" indent="-238759" defTabSz="271960">
              <a:spcBef>
                <a:spcPts val="200"/>
              </a:spcBef>
              <a:buClr>
                <a:schemeClr val="accent3"/>
              </a:buClr>
              <a:buSzPct val="100000"/>
              <a:buFont typeface="Arial"/>
              <a:buChar char="•"/>
              <a:defRPr sz="2068"/>
            </a:pPr>
            <a:r>
              <a:rPr dirty="0"/>
              <a:t>Take hazardous waste to location where it can be properly disinfected and disposed of</a:t>
            </a:r>
          </a:p>
          <a:p>
            <a:pPr marL="238759" indent="-238759" defTabSz="271960">
              <a:spcBef>
                <a:spcPts val="200"/>
              </a:spcBef>
              <a:buClr>
                <a:schemeClr val="accent3"/>
              </a:buClr>
              <a:buSzPct val="100000"/>
              <a:buFont typeface="Arial"/>
              <a:buChar char="•"/>
              <a:defRPr sz="2068"/>
            </a:pPr>
            <a:r>
              <a:rPr dirty="0"/>
              <a:t>The RRT should manage all waste they create to protect the community and environment.</a:t>
            </a:r>
          </a:p>
        </p:txBody>
      </p:sp>
      <p:sp>
        <p:nvSpPr>
          <p:cNvPr id="2" name="Title 1">
            <a:extLst>
              <a:ext uri="{FF2B5EF4-FFF2-40B4-BE49-F238E27FC236}">
                <a16:creationId xmlns:a16="http://schemas.microsoft.com/office/drawing/2014/main" id="{2B215E67-D6F7-D911-D473-BB69E3D2005A}"/>
              </a:ext>
            </a:extLst>
          </p:cNvPr>
          <p:cNvSpPr txBox="1">
            <a:spLocks/>
          </p:cNvSpPr>
          <p:nvPr/>
        </p:nvSpPr>
        <p:spPr>
          <a:xfrm>
            <a:off x="138857" y="92028"/>
            <a:ext cx="4797127"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Clean up</a:t>
            </a:r>
          </a:p>
        </p:txBody>
      </p:sp>
    </p:spTree>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4" name="Text Placeholder 2"/>
          <p:cNvSpPr txBox="1">
            <a:spLocks noGrp="1"/>
          </p:cNvSpPr>
          <p:nvPr>
            <p:ph type="body" idx="1"/>
          </p:nvPr>
        </p:nvSpPr>
        <p:spPr>
          <a:xfrm>
            <a:off x="4273551" y="1499223"/>
            <a:ext cx="7529515" cy="3859555"/>
          </a:xfrm>
          <a:prstGeom prst="rect">
            <a:avLst/>
          </a:prstGeom>
        </p:spPr>
        <p:txBody>
          <a:bodyPr/>
          <a:lstStyle/>
          <a:p>
            <a:pPr>
              <a:spcBef>
                <a:spcPts val="0"/>
              </a:spcBef>
            </a:pPr>
            <a:r>
              <a:rPr dirty="0">
                <a:solidFill>
                  <a:schemeClr val="tx1"/>
                </a:solidFill>
              </a:rPr>
              <a:t>Depending on what is available on site, infectious waste can be disposed of in the following ways:</a:t>
            </a:r>
          </a:p>
          <a:p>
            <a:pPr>
              <a:spcBef>
                <a:spcPts val="0"/>
              </a:spcBef>
            </a:pPr>
            <a:endParaRPr dirty="0"/>
          </a:p>
          <a:p>
            <a:pPr marL="456437" indent="-456437">
              <a:spcBef>
                <a:spcPts val="0"/>
              </a:spcBef>
              <a:buClr>
                <a:schemeClr val="accent3"/>
              </a:buClr>
              <a:buSzPct val="100000"/>
              <a:buFont typeface="Arial"/>
              <a:buChar char="•"/>
            </a:pPr>
            <a:r>
              <a:rPr dirty="0"/>
              <a:t>Incineration</a:t>
            </a:r>
          </a:p>
          <a:p>
            <a:pPr marL="456437" indent="-456437">
              <a:spcBef>
                <a:spcPts val="0"/>
              </a:spcBef>
              <a:buClr>
                <a:schemeClr val="accent3"/>
              </a:buClr>
              <a:buSzPct val="100000"/>
              <a:buFont typeface="Arial"/>
              <a:buChar char="•"/>
            </a:pPr>
            <a:r>
              <a:rPr dirty="0"/>
              <a:t>Containment &amp; burial</a:t>
            </a:r>
          </a:p>
          <a:p>
            <a:pPr>
              <a:spcBef>
                <a:spcPts val="0"/>
              </a:spcBef>
            </a:pPr>
            <a:endParaRPr dirty="0"/>
          </a:p>
          <a:p>
            <a:pPr>
              <a:spcBef>
                <a:spcPts val="0"/>
              </a:spcBef>
            </a:pPr>
            <a:endParaRPr dirty="0"/>
          </a:p>
          <a:p>
            <a:pPr>
              <a:spcBef>
                <a:spcPts val="0"/>
              </a:spcBef>
            </a:pPr>
            <a:r>
              <a:rPr dirty="0"/>
              <a:t>Infectious waste should be disinfected before disposal:</a:t>
            </a:r>
          </a:p>
          <a:p>
            <a:pPr>
              <a:spcBef>
                <a:spcPts val="0"/>
              </a:spcBef>
            </a:pPr>
            <a:endParaRPr dirty="0"/>
          </a:p>
          <a:p>
            <a:pPr marL="456437" indent="-456437">
              <a:spcBef>
                <a:spcPts val="0"/>
              </a:spcBef>
              <a:buClr>
                <a:schemeClr val="accent3"/>
              </a:buClr>
              <a:buSzPct val="100000"/>
              <a:buFont typeface="Arial"/>
              <a:buChar char="•"/>
            </a:pPr>
            <a:r>
              <a:rPr dirty="0"/>
              <a:t>Autoclave</a:t>
            </a:r>
          </a:p>
          <a:p>
            <a:pPr marL="456437" indent="-456437">
              <a:spcBef>
                <a:spcPts val="0"/>
              </a:spcBef>
              <a:buClr>
                <a:schemeClr val="accent3"/>
              </a:buClr>
              <a:buSzPct val="100000"/>
              <a:buFont typeface="Arial"/>
              <a:buChar char="•"/>
            </a:pPr>
            <a:r>
              <a:rPr dirty="0"/>
              <a:t>Chemical disinfection</a:t>
            </a:r>
          </a:p>
        </p:txBody>
      </p:sp>
      <p:sp>
        <p:nvSpPr>
          <p:cNvPr id="2" name="TextBox 4">
            <a:extLst>
              <a:ext uri="{FF2B5EF4-FFF2-40B4-BE49-F238E27FC236}">
                <a16:creationId xmlns:a16="http://schemas.microsoft.com/office/drawing/2014/main" id="{D6CD2F62-0DFA-D0BA-709D-E561AE104F8E}"/>
              </a:ext>
            </a:extLst>
          </p:cNvPr>
          <p:cNvSpPr txBox="1"/>
          <p:nvPr/>
        </p:nvSpPr>
        <p:spPr>
          <a:xfrm>
            <a:off x="388936" y="885342"/>
            <a:ext cx="3355607"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hu-HU" b="1" dirty="0" err="1"/>
              <a:t>Waste</a:t>
            </a:r>
            <a:r>
              <a:rPr lang="hu-HU" b="1" dirty="0"/>
              <a:t> </a:t>
            </a:r>
            <a:r>
              <a:rPr lang="hu-HU" b="1" dirty="0" err="1"/>
              <a:t>disposal</a:t>
            </a:r>
            <a:endParaRPr b="1" dirty="0"/>
          </a:p>
        </p:txBody>
      </p:sp>
    </p:spTree>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1" name="Picture 4" descr="Picture 4"/>
          <p:cNvPicPr>
            <a:picLocks noChangeAspect="1"/>
          </p:cNvPicPr>
          <p:nvPr/>
        </p:nvPicPr>
        <p:blipFill>
          <a:blip r:embed="rId2"/>
          <a:stretch>
            <a:fillRect/>
          </a:stretch>
        </p:blipFill>
        <p:spPr>
          <a:xfrm>
            <a:off x="8098813" y="2557462"/>
            <a:ext cx="2619377" cy="1743076"/>
          </a:xfrm>
          <a:prstGeom prst="rect">
            <a:avLst/>
          </a:prstGeom>
          <a:ln w="12700">
            <a:miter lim="400000"/>
          </a:ln>
        </p:spPr>
      </p:pic>
      <p:sp>
        <p:nvSpPr>
          <p:cNvPr id="792" name="Text Placeholder 2"/>
          <p:cNvSpPr txBox="1">
            <a:spLocks noGrp="1"/>
          </p:cNvSpPr>
          <p:nvPr>
            <p:ph type="body" idx="1"/>
          </p:nvPr>
        </p:nvSpPr>
        <p:spPr>
          <a:xfrm>
            <a:off x="1227991" y="1270002"/>
            <a:ext cx="6538619" cy="4761881"/>
          </a:xfrm>
          <a:prstGeom prst="rect">
            <a:avLst/>
          </a:prstGeom>
        </p:spPr>
        <p:txBody>
          <a:bodyPr/>
          <a:lstStyle/>
          <a:p>
            <a:pPr marL="398659" lvl="1" indent="-254000">
              <a:spcBef>
                <a:spcPts val="100"/>
              </a:spcBef>
              <a:buClr>
                <a:schemeClr val="accent3"/>
              </a:buClr>
              <a:buAutoNum type="arabicPeriod"/>
              <a:defRPr sz="2300"/>
            </a:pPr>
            <a:r>
              <a:rPr dirty="0"/>
              <a:t>Move away from the spill area;</a:t>
            </a:r>
          </a:p>
          <a:p>
            <a:pPr marL="398659" lvl="1" indent="-254000">
              <a:spcBef>
                <a:spcPts val="100"/>
              </a:spcBef>
              <a:buClr>
                <a:schemeClr val="accent3"/>
              </a:buClr>
              <a:buAutoNum type="arabicPeriod"/>
              <a:defRPr sz="2300"/>
            </a:pPr>
            <a:r>
              <a:rPr dirty="0"/>
              <a:t>Alert others in the area of the spill;</a:t>
            </a:r>
          </a:p>
          <a:p>
            <a:pPr marL="398659" lvl="1" indent="-254000">
              <a:spcBef>
                <a:spcPts val="100"/>
              </a:spcBef>
              <a:buClr>
                <a:schemeClr val="accent3"/>
              </a:buClr>
              <a:buAutoNum type="arabicPeriod"/>
              <a:defRPr sz="2300"/>
            </a:pPr>
            <a:r>
              <a:rPr dirty="0"/>
              <a:t>Treat any potential exposures;</a:t>
            </a:r>
          </a:p>
          <a:p>
            <a:pPr marL="660400" lvl="2" indent="-254000">
              <a:spcBef>
                <a:spcPts val="100"/>
              </a:spcBef>
              <a:buClr>
                <a:schemeClr val="accent3"/>
              </a:buClr>
              <a:buFont typeface="Arial"/>
              <a:defRPr sz="2300"/>
            </a:pPr>
            <a:r>
              <a:rPr dirty="0"/>
              <a:t>Disinfect clothing splashes;</a:t>
            </a:r>
          </a:p>
          <a:p>
            <a:pPr marL="660400" lvl="2" indent="-254000">
              <a:spcBef>
                <a:spcPts val="100"/>
              </a:spcBef>
              <a:buClr>
                <a:schemeClr val="accent3"/>
              </a:buClr>
              <a:buFont typeface="Arial"/>
              <a:defRPr sz="2300"/>
            </a:pPr>
            <a:r>
              <a:rPr dirty="0"/>
              <a:t>Remove contaminated PPE;</a:t>
            </a:r>
          </a:p>
          <a:p>
            <a:pPr marL="660400" lvl="2" indent="-254000">
              <a:spcBef>
                <a:spcPts val="100"/>
              </a:spcBef>
              <a:buClr>
                <a:schemeClr val="accent3"/>
              </a:buClr>
              <a:buFont typeface="Arial"/>
              <a:defRPr sz="2300"/>
            </a:pPr>
            <a:r>
              <a:rPr dirty="0"/>
              <a:t>Seek medical attention for those exposed.</a:t>
            </a:r>
          </a:p>
          <a:p>
            <a:pPr marL="398659" lvl="1" indent="-254000">
              <a:spcBef>
                <a:spcPts val="100"/>
              </a:spcBef>
              <a:buClr>
                <a:schemeClr val="accent3"/>
              </a:buClr>
              <a:buFontTx/>
              <a:buAutoNum type="arabicPeriod"/>
              <a:defRPr sz="2300"/>
            </a:pPr>
            <a:r>
              <a:rPr lang="hu-HU" sz="2300" dirty="0"/>
              <a:t>Contain the spill;</a:t>
            </a:r>
            <a:endParaRPr sz="2300" dirty="0"/>
          </a:p>
          <a:p>
            <a:pPr marL="660400" lvl="2" indent="-254000">
              <a:spcBef>
                <a:spcPts val="100"/>
              </a:spcBef>
              <a:buClr>
                <a:schemeClr val="accent3"/>
              </a:buClr>
              <a:buFont typeface="Arial"/>
              <a:buChar char="•"/>
              <a:defRPr sz="2300"/>
            </a:pPr>
            <a:r>
              <a:rPr sz="2300" dirty="0"/>
              <a:t>Cover with absorbent materials;</a:t>
            </a:r>
          </a:p>
          <a:p>
            <a:pPr marL="660400" lvl="2" indent="-254000">
              <a:spcBef>
                <a:spcPts val="100"/>
              </a:spcBef>
              <a:buClr>
                <a:schemeClr val="accent3"/>
              </a:buClr>
              <a:buFont typeface="Arial"/>
              <a:buChar char="•"/>
              <a:defRPr sz="2300"/>
            </a:pPr>
            <a:r>
              <a:rPr sz="2300" dirty="0"/>
              <a:t>Disinfect with an appropriate disinfectant, such as 10% hypochlorite freshly prepared;</a:t>
            </a:r>
          </a:p>
          <a:p>
            <a:pPr marL="660400" lvl="2" indent="-254000">
              <a:spcBef>
                <a:spcPts val="100"/>
              </a:spcBef>
              <a:buClr>
                <a:schemeClr val="accent3"/>
              </a:buClr>
              <a:buFont typeface="Arial"/>
              <a:buChar char="•"/>
              <a:defRPr sz="2300"/>
            </a:pPr>
            <a:r>
              <a:rPr sz="2300" dirty="0"/>
              <a:t>Remove sharps.</a:t>
            </a:r>
          </a:p>
          <a:p>
            <a:pPr marL="398659" lvl="1" indent="-254000">
              <a:spcBef>
                <a:spcPts val="100"/>
              </a:spcBef>
              <a:buClr>
                <a:schemeClr val="accent3"/>
              </a:buClr>
              <a:buFontTx/>
              <a:buAutoNum type="arabicPeriod"/>
              <a:defRPr sz="2300"/>
            </a:pPr>
            <a:r>
              <a:rPr sz="2300" dirty="0"/>
              <a:t>Collect the waste;</a:t>
            </a:r>
          </a:p>
          <a:p>
            <a:pPr marL="660400" lvl="2" indent="-254000">
              <a:spcBef>
                <a:spcPts val="100"/>
              </a:spcBef>
              <a:buClr>
                <a:schemeClr val="accent3"/>
              </a:buClr>
              <a:buFont typeface="Arial"/>
              <a:buChar char="•"/>
              <a:defRPr sz="2300"/>
            </a:pPr>
            <a:r>
              <a:rPr sz="2300" dirty="0"/>
              <a:t>Gather the waste for proper disposal.</a:t>
            </a:r>
          </a:p>
          <a:p>
            <a:pPr marL="398659" lvl="1" indent="-254000">
              <a:spcBef>
                <a:spcPts val="100"/>
              </a:spcBef>
              <a:buClr>
                <a:schemeClr val="accent3"/>
              </a:buClr>
              <a:buAutoNum type="arabicPeriod"/>
              <a:defRPr sz="2300"/>
            </a:pPr>
            <a:r>
              <a:rPr dirty="0"/>
              <a:t>Report the incident.</a:t>
            </a:r>
          </a:p>
        </p:txBody>
      </p:sp>
      <p:sp>
        <p:nvSpPr>
          <p:cNvPr id="793" name="Steps to ensure response to a spill of blood or bodily fluids are:"/>
          <p:cNvSpPr txBox="1"/>
          <p:nvPr/>
        </p:nvSpPr>
        <p:spPr>
          <a:xfrm>
            <a:off x="290811" y="700228"/>
            <a:ext cx="9500356" cy="4801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defTabSz="289320">
              <a:lnSpc>
                <a:spcPct val="90000"/>
              </a:lnSpc>
              <a:spcBef>
                <a:spcPts val="300"/>
              </a:spcBef>
              <a:defRPr sz="2800">
                <a:solidFill>
                  <a:schemeClr val="accent2"/>
                </a:solidFill>
                <a:latin typeface="Source Sans Pro Bold"/>
                <a:ea typeface="Source Sans Pro Bold"/>
                <a:cs typeface="Source Sans Pro Bold"/>
                <a:sym typeface="Source Sans Pro Bold"/>
              </a:defRPr>
            </a:lvl1pPr>
          </a:lstStyle>
          <a:p>
            <a:r>
              <a:rPr b="1" dirty="0"/>
              <a:t>Steps to ensure response to a spill of blood or bodily fluids are:</a:t>
            </a:r>
          </a:p>
        </p:txBody>
      </p:sp>
      <p:sp>
        <p:nvSpPr>
          <p:cNvPr id="2" name="Title 1">
            <a:extLst>
              <a:ext uri="{FF2B5EF4-FFF2-40B4-BE49-F238E27FC236}">
                <a16:creationId xmlns:a16="http://schemas.microsoft.com/office/drawing/2014/main" id="{890438DC-03A8-356A-D2A2-AE7CDBEB2DF7}"/>
              </a:ext>
            </a:extLst>
          </p:cNvPr>
          <p:cNvSpPr txBox="1">
            <a:spLocks/>
          </p:cNvSpPr>
          <p:nvPr/>
        </p:nvSpPr>
        <p:spPr>
          <a:xfrm>
            <a:off x="138857" y="92028"/>
            <a:ext cx="5729283"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Spills and accidental exposure</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 name="Slide Number Placeholder 1"/>
          <p:cNvSpPr txBox="1">
            <a:spLocks noGrp="1"/>
          </p:cNvSpPr>
          <p:nvPr>
            <p:ph type="sldNum" sz="quarter" idx="4294967295"/>
          </p:nvPr>
        </p:nvSpPr>
        <p:spPr>
          <a:xfrm>
            <a:off x="12010618" y="6542598"/>
            <a:ext cx="181382" cy="248305"/>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5</a:t>
            </a:fld>
            <a:endParaRPr/>
          </a:p>
        </p:txBody>
      </p:sp>
      <p:sp>
        <p:nvSpPr>
          <p:cNvPr id="314" name="TextBox 2"/>
          <p:cNvSpPr txBox="1"/>
          <p:nvPr/>
        </p:nvSpPr>
        <p:spPr>
          <a:xfrm>
            <a:off x="1542824" y="1015285"/>
            <a:ext cx="8253544" cy="560222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4864" tIns="54864" rIns="54864" bIns="54864">
            <a:spAutoFit/>
          </a:bodyPr>
          <a:lstStyle/>
          <a:p>
            <a:pPr marL="617219" lvl="2" indent="-617219">
              <a:spcBef>
                <a:spcPts val="500"/>
              </a:spcBef>
              <a:buClr>
                <a:schemeClr val="accent3"/>
              </a:buClr>
              <a:buSzPct val="100000"/>
              <a:buAutoNum type="arabicPeriod"/>
              <a:defRPr sz="2400">
                <a:latin typeface="+mn-lt"/>
                <a:ea typeface="+mn-ea"/>
                <a:cs typeface="+mn-cs"/>
                <a:sym typeface="Source Sans Pro Regular"/>
              </a:defRPr>
            </a:pPr>
            <a:r>
              <a:rPr dirty="0"/>
              <a:t>National laboratory sample management system</a:t>
            </a:r>
          </a:p>
          <a:p>
            <a:pPr marL="617219" lvl="2" indent="-617219">
              <a:spcBef>
                <a:spcPts val="500"/>
              </a:spcBef>
              <a:buClr>
                <a:schemeClr val="accent3"/>
              </a:buClr>
              <a:buSzPct val="100000"/>
              <a:buAutoNum type="arabicPeriod"/>
              <a:defRPr sz="2400">
                <a:latin typeface="+mn-lt"/>
                <a:ea typeface="+mn-ea"/>
                <a:cs typeface="+mn-cs"/>
                <a:sym typeface="Source Sans Pro Regular"/>
              </a:defRPr>
            </a:pPr>
            <a:r>
              <a:rPr dirty="0"/>
              <a:t>What you need to know before you go to the field</a:t>
            </a:r>
          </a:p>
          <a:p>
            <a:pPr marL="617219" lvl="2" indent="-617219">
              <a:spcBef>
                <a:spcPts val="500"/>
              </a:spcBef>
              <a:buClr>
                <a:schemeClr val="accent3"/>
              </a:buClr>
              <a:buSzPct val="100000"/>
              <a:buAutoNum type="arabicPeriod"/>
              <a:defRPr sz="2400">
                <a:latin typeface="+mn-lt"/>
                <a:ea typeface="+mn-ea"/>
                <a:cs typeface="+mn-cs"/>
                <a:sym typeface="Source Sans Pro Regular"/>
              </a:defRPr>
            </a:pPr>
            <a:r>
              <a:rPr dirty="0"/>
              <a:t>What samples to collect?</a:t>
            </a:r>
          </a:p>
          <a:p>
            <a:pPr marL="617219" lvl="2" indent="-617219">
              <a:spcBef>
                <a:spcPts val="500"/>
              </a:spcBef>
              <a:buClr>
                <a:schemeClr val="accent3"/>
              </a:buClr>
              <a:buSzPct val="100000"/>
              <a:buAutoNum type="arabicPeriod"/>
              <a:defRPr sz="2400">
                <a:latin typeface="+mn-lt"/>
                <a:ea typeface="+mn-ea"/>
                <a:cs typeface="+mn-cs"/>
                <a:sym typeface="Source Sans Pro Regular"/>
              </a:defRPr>
            </a:pPr>
            <a:r>
              <a:rPr dirty="0"/>
              <a:t>Sample collection steps </a:t>
            </a:r>
          </a:p>
          <a:p>
            <a:pPr marL="617219" lvl="2" indent="-617219">
              <a:spcBef>
                <a:spcPts val="500"/>
              </a:spcBef>
              <a:buClr>
                <a:schemeClr val="accent3"/>
              </a:buClr>
              <a:buSzPct val="100000"/>
              <a:buAutoNum type="arabicPeriod"/>
              <a:defRPr sz="2400">
                <a:latin typeface="+mn-lt"/>
                <a:ea typeface="+mn-ea"/>
                <a:cs typeface="+mn-cs"/>
                <a:sym typeface="Source Sans Pro Regular"/>
              </a:defRPr>
            </a:pPr>
            <a:r>
              <a:rPr dirty="0"/>
              <a:t>Sample transport</a:t>
            </a:r>
          </a:p>
          <a:p>
            <a:pPr marL="617219" lvl="2" indent="-617219">
              <a:spcBef>
                <a:spcPts val="500"/>
              </a:spcBef>
              <a:buClr>
                <a:schemeClr val="accent3"/>
              </a:buClr>
              <a:buSzPct val="100000"/>
              <a:buAutoNum type="arabicPeriod"/>
              <a:defRPr sz="2400">
                <a:latin typeface="+mn-lt"/>
                <a:ea typeface="+mn-ea"/>
                <a:cs typeface="+mn-cs"/>
                <a:sym typeface="Source Sans Pro Regular"/>
              </a:defRPr>
            </a:pPr>
            <a:r>
              <a:rPr dirty="0"/>
              <a:t>Documentation</a:t>
            </a:r>
          </a:p>
          <a:p>
            <a:pPr marL="617219" lvl="2" indent="-617219">
              <a:spcBef>
                <a:spcPts val="500"/>
              </a:spcBef>
              <a:buClr>
                <a:schemeClr val="accent3"/>
              </a:buClr>
              <a:buSzPct val="100000"/>
              <a:buAutoNum type="arabicPeriod"/>
              <a:defRPr sz="2400">
                <a:latin typeface="+mn-lt"/>
                <a:ea typeface="+mn-ea"/>
                <a:cs typeface="+mn-cs"/>
                <a:sym typeface="Source Sans Pro Regular"/>
              </a:defRPr>
            </a:pPr>
            <a:r>
              <a:rPr dirty="0"/>
              <a:t>Sample storage – general recommendations</a:t>
            </a:r>
          </a:p>
          <a:p>
            <a:pPr marL="617219" lvl="2" indent="-617219">
              <a:spcBef>
                <a:spcPts val="500"/>
              </a:spcBef>
              <a:buClr>
                <a:schemeClr val="accent3"/>
              </a:buClr>
              <a:buSzPct val="100000"/>
              <a:buAutoNum type="arabicPeriod"/>
              <a:defRPr sz="2400">
                <a:latin typeface="+mn-lt"/>
                <a:ea typeface="+mn-ea"/>
                <a:cs typeface="+mn-cs"/>
                <a:sym typeface="Source Sans Pro Regular"/>
              </a:defRPr>
            </a:pPr>
            <a:r>
              <a:rPr dirty="0"/>
              <a:t>Scenario-based activities</a:t>
            </a:r>
          </a:p>
          <a:p>
            <a:pPr marL="617219" lvl="2" indent="-617219">
              <a:spcBef>
                <a:spcPts val="500"/>
              </a:spcBef>
              <a:buClr>
                <a:schemeClr val="accent3"/>
              </a:buClr>
              <a:buSzPct val="100000"/>
              <a:buAutoNum type="arabicPeriod"/>
              <a:defRPr sz="2400">
                <a:latin typeface="+mn-lt"/>
                <a:ea typeface="+mn-ea"/>
                <a:cs typeface="+mn-cs"/>
                <a:sym typeface="Source Sans Pro Regular"/>
              </a:defRPr>
            </a:pPr>
            <a:r>
              <a:rPr dirty="0"/>
              <a:t>References and guidelines</a:t>
            </a:r>
          </a:p>
          <a:p>
            <a:pPr marL="617219" lvl="2" indent="-617219">
              <a:spcBef>
                <a:spcPts val="500"/>
              </a:spcBef>
              <a:buClr>
                <a:schemeClr val="accent3"/>
              </a:buClr>
              <a:buSzPct val="100000"/>
              <a:buAutoNum type="arabicPeriod"/>
              <a:defRPr sz="2400">
                <a:latin typeface="+mn-lt"/>
                <a:ea typeface="+mn-ea"/>
                <a:cs typeface="+mn-cs"/>
                <a:sym typeface="Source Sans Pro Regular"/>
              </a:defRPr>
            </a:pPr>
            <a:r>
              <a:rPr dirty="0"/>
              <a:t>Additional training resources</a:t>
            </a:r>
          </a:p>
          <a:p>
            <a:pPr marL="617219" lvl="2" indent="-617219">
              <a:spcBef>
                <a:spcPts val="400"/>
              </a:spcBef>
              <a:buClr>
                <a:schemeClr val="accent3"/>
              </a:buClr>
              <a:buSzPct val="100000"/>
              <a:buAutoNum type="arabicPeriod"/>
              <a:defRPr sz="2400">
                <a:latin typeface="+mn-lt"/>
                <a:ea typeface="+mn-ea"/>
                <a:cs typeface="+mn-cs"/>
                <a:sym typeface="Source Sans Pro Regular"/>
              </a:defRPr>
            </a:pPr>
            <a:endParaRPr dirty="0"/>
          </a:p>
        </p:txBody>
      </p:sp>
      <p:pic>
        <p:nvPicPr>
          <p:cNvPr id="315" name="Picture 3" descr="Picture 3"/>
          <p:cNvPicPr>
            <a:picLocks noChangeAspect="1"/>
          </p:cNvPicPr>
          <p:nvPr/>
        </p:nvPicPr>
        <p:blipFill>
          <a:blip r:embed="rId2"/>
          <a:stretch>
            <a:fillRect/>
          </a:stretch>
        </p:blipFill>
        <p:spPr>
          <a:xfrm>
            <a:off x="8308880" y="2307194"/>
            <a:ext cx="2974976" cy="1979615"/>
          </a:xfrm>
          <a:prstGeom prst="rect">
            <a:avLst/>
          </a:prstGeom>
          <a:ln w="12700">
            <a:miter lim="400000"/>
          </a:ln>
        </p:spPr>
      </p:pic>
      <p:sp>
        <p:nvSpPr>
          <p:cNvPr id="316" name="TextBox 21"/>
          <p:cNvSpPr txBox="1"/>
          <p:nvPr/>
        </p:nvSpPr>
        <p:spPr>
          <a:xfrm>
            <a:off x="8844277" y="4317732"/>
            <a:ext cx="2059216" cy="2462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sz="1400">
                <a:latin typeface="+mn-lt"/>
                <a:ea typeface="+mn-ea"/>
                <a:cs typeface="+mn-cs"/>
                <a:sym typeface="Source Sans Pro Regular"/>
              </a:defRPr>
            </a:lvl1pPr>
          </a:lstStyle>
          <a:p>
            <a:r>
              <a:rPr sz="1000" dirty="0"/>
              <a:t>Graphic adapted from: Outlook India</a:t>
            </a:r>
          </a:p>
        </p:txBody>
      </p:sp>
      <p:sp>
        <p:nvSpPr>
          <p:cNvPr id="2" name="Title 1">
            <a:extLst>
              <a:ext uri="{FF2B5EF4-FFF2-40B4-BE49-F238E27FC236}">
                <a16:creationId xmlns:a16="http://schemas.microsoft.com/office/drawing/2014/main" id="{521F0BAC-B80B-7616-4E62-80D0B770EB3A}"/>
              </a:ext>
            </a:extLst>
          </p:cNvPr>
          <p:cNvSpPr txBox="1">
            <a:spLocks noGrp="1"/>
          </p:cNvSpPr>
          <p:nvPr>
            <p:ph type="title"/>
          </p:nvPr>
        </p:nvSpPr>
        <p:spPr>
          <a:xfrm>
            <a:off x="138856" y="92028"/>
            <a:ext cx="8940881" cy="646113"/>
          </a:xfrm>
          <a:prstGeom prst="rect">
            <a:avLst/>
          </a:prstGeom>
        </p:spPr>
        <p:txBody>
          <a:bodyPr/>
          <a:lstStyle/>
          <a:p>
            <a:r>
              <a:rPr lang="hu-HU" b="1" dirty="0"/>
              <a:t>Outline</a:t>
            </a:r>
          </a:p>
        </p:txBody>
      </p:sp>
    </p:spTree>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5" name="Title 1"/>
          <p:cNvSpPr txBox="1">
            <a:spLocks noGrp="1"/>
          </p:cNvSpPr>
          <p:nvPr>
            <p:ph type="body" sz="half" idx="1"/>
          </p:nvPr>
        </p:nvSpPr>
        <p:spPr>
          <a:xfrm>
            <a:off x="422273" y="1979720"/>
            <a:ext cx="11347453" cy="1773695"/>
          </a:xfrm>
          <a:prstGeom prst="rect">
            <a:avLst/>
          </a:prstGeom>
        </p:spPr>
        <p:txBody>
          <a:bodyPr lIns="54864" tIns="54864" rIns="54864" bIns="54864"/>
          <a:lstStyle>
            <a:lvl1pPr>
              <a:spcBef>
                <a:spcPts val="0"/>
              </a:spcBef>
              <a:defRPr sz="3200"/>
            </a:lvl1pPr>
          </a:lstStyle>
          <a:p>
            <a:r>
              <a:rPr lang="hu-HU" b="1" dirty="0"/>
              <a:t>6</a:t>
            </a:r>
            <a:r>
              <a:rPr b="1" dirty="0"/>
              <a:t>. Documentation</a:t>
            </a:r>
          </a:p>
        </p:txBody>
      </p:sp>
    </p:spTree>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 name="TextBox 11"/>
          <p:cNvSpPr txBox="1"/>
          <p:nvPr/>
        </p:nvSpPr>
        <p:spPr>
          <a:xfrm>
            <a:off x="2235241" y="882616"/>
            <a:ext cx="7721518" cy="4801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4864" tIns="54864" rIns="54864" bIns="54864">
            <a:spAutoFit/>
          </a:bodyPr>
          <a:lstStyle>
            <a:lvl1pPr>
              <a:defRPr sz="2400">
                <a:latin typeface="+mn-lt"/>
                <a:ea typeface="+mn-ea"/>
                <a:cs typeface="+mn-cs"/>
                <a:sym typeface="Source Sans Pro Regular"/>
              </a:defRPr>
            </a:lvl1pPr>
          </a:lstStyle>
          <a:p>
            <a:r>
              <a:rPr dirty="0"/>
              <a:t>Documentation of each sample collected is very important.</a:t>
            </a:r>
          </a:p>
        </p:txBody>
      </p:sp>
      <p:pic>
        <p:nvPicPr>
          <p:cNvPr id="799" name="Picture 4" descr="Picture 4"/>
          <p:cNvPicPr>
            <a:picLocks noChangeAspect="1"/>
          </p:cNvPicPr>
          <p:nvPr/>
        </p:nvPicPr>
        <p:blipFill>
          <a:blip r:embed="rId2"/>
          <a:srcRect l="21650" t="32448" r="21650" b="4652"/>
          <a:stretch>
            <a:fillRect/>
          </a:stretch>
        </p:blipFill>
        <p:spPr>
          <a:xfrm>
            <a:off x="2119077" y="1362747"/>
            <a:ext cx="7721518" cy="4654186"/>
          </a:xfrm>
          <a:prstGeom prst="rect">
            <a:avLst/>
          </a:prstGeom>
          <a:ln w="12700">
            <a:miter lim="400000"/>
          </a:ln>
        </p:spPr>
      </p:pic>
      <p:sp>
        <p:nvSpPr>
          <p:cNvPr id="800" name="TextBox 7"/>
          <p:cNvSpPr txBox="1"/>
          <p:nvPr/>
        </p:nvSpPr>
        <p:spPr>
          <a:xfrm>
            <a:off x="4157122" y="6198873"/>
            <a:ext cx="3877756" cy="3708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a:defRPr sz="900">
                <a:latin typeface="+mn-lt"/>
                <a:ea typeface="+mn-ea"/>
                <a:cs typeface="+mn-cs"/>
                <a:sym typeface="Source Sans Pro Regular"/>
              </a:defRPr>
            </a:pPr>
            <a:r>
              <a:rPr dirty="0"/>
              <a:t>WHO Laboratory Quality Stepwise Implementation (LQSI) tool</a:t>
            </a:r>
          </a:p>
          <a:p>
            <a:pPr>
              <a:defRPr sz="900">
                <a:latin typeface="+mn-lt"/>
                <a:ea typeface="+mn-ea"/>
                <a:cs typeface="+mn-cs"/>
                <a:sym typeface="Source Sans Pro Regular"/>
              </a:defRPr>
            </a:pPr>
            <a:r>
              <a:rPr u="sng" dirty="0">
                <a:solidFill>
                  <a:srgbClr val="0563C1"/>
                </a:solidFill>
                <a:uFill>
                  <a:solidFill>
                    <a:srgbClr val="0563C1"/>
                  </a:solidFill>
                </a:uFill>
                <a:hlinkClick r:id="rId3"/>
              </a:rPr>
              <a:t>https://extranet.who.int/lqsi/content/develop-request-form-laboratory-testing</a:t>
            </a:r>
            <a:r>
              <a:rPr dirty="0"/>
              <a:t>  </a:t>
            </a:r>
          </a:p>
        </p:txBody>
      </p:sp>
      <p:sp>
        <p:nvSpPr>
          <p:cNvPr id="2" name="Title 1">
            <a:extLst>
              <a:ext uri="{FF2B5EF4-FFF2-40B4-BE49-F238E27FC236}">
                <a16:creationId xmlns:a16="http://schemas.microsoft.com/office/drawing/2014/main" id="{670B7AAE-9460-CF15-3446-F5C1BA39A131}"/>
              </a:ext>
            </a:extLst>
          </p:cNvPr>
          <p:cNvSpPr txBox="1">
            <a:spLocks/>
          </p:cNvSpPr>
          <p:nvPr/>
        </p:nvSpPr>
        <p:spPr>
          <a:xfrm>
            <a:off x="138857" y="92028"/>
            <a:ext cx="5729283"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Documentation</a:t>
            </a:r>
          </a:p>
        </p:txBody>
      </p:sp>
    </p:spTree>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2" name="Title 1"/>
          <p:cNvSpPr txBox="1">
            <a:spLocks noGrp="1"/>
          </p:cNvSpPr>
          <p:nvPr>
            <p:ph type="body" sz="quarter" idx="1"/>
          </p:nvPr>
        </p:nvSpPr>
        <p:spPr>
          <a:xfrm>
            <a:off x="2961627" y="1738389"/>
            <a:ext cx="6268746" cy="1870076"/>
          </a:xfrm>
          <a:prstGeom prst="rect">
            <a:avLst/>
          </a:prstGeom>
        </p:spPr>
        <p:txBody>
          <a:bodyPr lIns="54864" tIns="54864" rIns="54864" bIns="54864"/>
          <a:lstStyle>
            <a:lvl1pPr>
              <a:spcBef>
                <a:spcPts val="0"/>
              </a:spcBef>
              <a:defRPr sz="3200"/>
            </a:lvl1pPr>
          </a:lstStyle>
          <a:p>
            <a:r>
              <a:rPr lang="hu-HU" b="1" dirty="0"/>
              <a:t>7</a:t>
            </a:r>
            <a:r>
              <a:rPr b="1" dirty="0"/>
              <a:t>. Sample storage – general recommendations</a:t>
            </a:r>
          </a:p>
        </p:txBody>
      </p:sp>
    </p:spTree>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4" name="Text Placeholder 5"/>
          <p:cNvSpPr txBox="1">
            <a:spLocks noGrp="1"/>
          </p:cNvSpPr>
          <p:nvPr>
            <p:ph type="body" idx="1"/>
          </p:nvPr>
        </p:nvSpPr>
        <p:spPr>
          <a:xfrm>
            <a:off x="1984916" y="1360019"/>
            <a:ext cx="8222168" cy="2608300"/>
          </a:xfrm>
          <a:prstGeom prst="rect">
            <a:avLst/>
          </a:prstGeom>
        </p:spPr>
        <p:txBody>
          <a:bodyPr/>
          <a:lstStyle/>
          <a:p>
            <a:pPr marL="284987" lvl="1" indent="-284987">
              <a:spcBef>
                <a:spcPts val="0"/>
              </a:spcBef>
              <a:buClr>
                <a:srgbClr val="C00000"/>
              </a:buClr>
              <a:buFont typeface="Arial"/>
              <a:defRPr sz="2200"/>
            </a:pPr>
            <a:r>
              <a:rPr dirty="0"/>
              <a:t>If samples are not packaged and shipped correctly, the laboratory may not accept them;</a:t>
            </a:r>
          </a:p>
          <a:p>
            <a:pPr marL="284987" lvl="1" indent="-284987">
              <a:spcBef>
                <a:spcPts val="0"/>
              </a:spcBef>
              <a:buClr>
                <a:srgbClr val="C00000"/>
              </a:buClr>
              <a:buFont typeface="Arial"/>
              <a:defRPr sz="2200"/>
            </a:pPr>
            <a:r>
              <a:rPr dirty="0"/>
              <a:t>If samples cannot be transported immediately, they should be stored at the appropriate temperature;</a:t>
            </a:r>
          </a:p>
          <a:p>
            <a:pPr marL="284987" lvl="1" indent="-284987">
              <a:spcBef>
                <a:spcPts val="0"/>
              </a:spcBef>
              <a:buClr>
                <a:srgbClr val="C00000"/>
              </a:buClr>
              <a:buFont typeface="Arial"/>
              <a:defRPr sz="2200"/>
            </a:pPr>
            <a:r>
              <a:rPr dirty="0"/>
              <a:t>Contact the laboratory to check appropriate storage and transport temperatures;</a:t>
            </a:r>
          </a:p>
          <a:p>
            <a:pPr marL="284987" lvl="1" indent="-284987">
              <a:spcBef>
                <a:spcPts val="0"/>
              </a:spcBef>
              <a:buClr>
                <a:srgbClr val="C00000"/>
              </a:buClr>
              <a:buFont typeface="Arial"/>
              <a:defRPr sz="2200"/>
            </a:pPr>
            <a:r>
              <a:rPr dirty="0"/>
              <a:t>Keep the laboratory informed of any delays and of any deviation from requirements (wrong storage temperature, etc.)</a:t>
            </a:r>
          </a:p>
        </p:txBody>
      </p:sp>
      <p:graphicFrame>
        <p:nvGraphicFramePr>
          <p:cNvPr id="806" name="Table 3"/>
          <p:cNvGraphicFramePr/>
          <p:nvPr>
            <p:extLst>
              <p:ext uri="{D42A27DB-BD31-4B8C-83A1-F6EECF244321}">
                <p14:modId xmlns:p14="http://schemas.microsoft.com/office/powerpoint/2010/main" val="3666049208"/>
              </p:ext>
            </p:extLst>
          </p:nvPr>
        </p:nvGraphicFramePr>
        <p:xfrm>
          <a:off x="2224087" y="4020249"/>
          <a:ext cx="7743826" cy="2232027"/>
        </p:xfrm>
        <a:graphic>
          <a:graphicData uri="http://schemas.openxmlformats.org/drawingml/2006/table">
            <a:tbl>
              <a:tblPr>
                <a:tableStyleId>{4C3C2611-4C71-4FC5-86AE-919BDF0F9419}</a:tableStyleId>
              </a:tblPr>
              <a:tblGrid>
                <a:gridCol w="1208648">
                  <a:extLst>
                    <a:ext uri="{9D8B030D-6E8A-4147-A177-3AD203B41FA5}">
                      <a16:colId xmlns:a16="http://schemas.microsoft.com/office/drawing/2014/main" val="20000"/>
                    </a:ext>
                  </a:extLst>
                </a:gridCol>
                <a:gridCol w="1106866">
                  <a:extLst>
                    <a:ext uri="{9D8B030D-6E8A-4147-A177-3AD203B41FA5}">
                      <a16:colId xmlns:a16="http://schemas.microsoft.com/office/drawing/2014/main" val="20001"/>
                    </a:ext>
                  </a:extLst>
                </a:gridCol>
                <a:gridCol w="2357922">
                  <a:extLst>
                    <a:ext uri="{9D8B030D-6E8A-4147-A177-3AD203B41FA5}">
                      <a16:colId xmlns:a16="http://schemas.microsoft.com/office/drawing/2014/main" val="20002"/>
                    </a:ext>
                  </a:extLst>
                </a:gridCol>
                <a:gridCol w="3070390">
                  <a:extLst>
                    <a:ext uri="{9D8B030D-6E8A-4147-A177-3AD203B41FA5}">
                      <a16:colId xmlns:a16="http://schemas.microsoft.com/office/drawing/2014/main" val="20003"/>
                    </a:ext>
                  </a:extLst>
                </a:gridCol>
              </a:tblGrid>
              <a:tr h="332846">
                <a:tc>
                  <a:txBody>
                    <a:bodyPr/>
                    <a:lstStyle/>
                    <a:p>
                      <a:pPr algn="ctr" defTabSz="289320">
                        <a:defRPr sz="1800"/>
                      </a:pPr>
                      <a:r>
                        <a:rPr sz="1600">
                          <a:latin typeface="+mn-lt"/>
                          <a:ea typeface="+mn-ea"/>
                          <a:cs typeface="+mn-cs"/>
                          <a:sym typeface="Source Sans Pro Regular"/>
                        </a:rPr>
                        <a:t>Sample Type</a:t>
                      </a:r>
                    </a:p>
                  </a:txBody>
                  <a:tcPr marL="9524" marR="9524" marT="9524" marB="9524"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6E7EA"/>
                    </a:solidFill>
                  </a:tcPr>
                </a:tc>
                <a:tc>
                  <a:txBody>
                    <a:bodyPr/>
                    <a:lstStyle/>
                    <a:p>
                      <a:pPr algn="ctr" defTabSz="289320">
                        <a:defRPr sz="1800"/>
                      </a:pPr>
                      <a:r>
                        <a:rPr sz="1600">
                          <a:latin typeface="+mn-lt"/>
                          <a:ea typeface="+mn-ea"/>
                          <a:cs typeface="+mn-cs"/>
                          <a:sym typeface="Source Sans Pro Regular"/>
                        </a:rPr>
                        <a:t>Test</a:t>
                      </a:r>
                    </a:p>
                  </a:txBody>
                  <a:tcPr marL="9524" marR="9524" marT="9524" marB="9524"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6E7EA"/>
                    </a:solidFill>
                  </a:tcPr>
                </a:tc>
                <a:tc>
                  <a:txBody>
                    <a:bodyPr/>
                    <a:lstStyle/>
                    <a:p>
                      <a:pPr algn="ctr" defTabSz="289320">
                        <a:defRPr sz="1800"/>
                      </a:pPr>
                      <a:r>
                        <a:rPr sz="1600">
                          <a:latin typeface="+mn-lt"/>
                          <a:ea typeface="+mn-ea"/>
                          <a:cs typeface="+mn-cs"/>
                          <a:sym typeface="Source Sans Pro Regular"/>
                        </a:rPr>
                        <a:t>Transport Media</a:t>
                      </a:r>
                    </a:p>
                  </a:txBody>
                  <a:tcPr marL="9524" marR="9524" marT="9524" marB="9524"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6E7EA"/>
                    </a:solidFill>
                  </a:tcPr>
                </a:tc>
                <a:tc>
                  <a:txBody>
                    <a:bodyPr/>
                    <a:lstStyle/>
                    <a:p>
                      <a:pPr algn="ctr" defTabSz="289320">
                        <a:defRPr sz="1800"/>
                      </a:pPr>
                      <a:r>
                        <a:rPr sz="1600">
                          <a:latin typeface="+mn-lt"/>
                          <a:ea typeface="+mn-ea"/>
                          <a:cs typeface="+mn-cs"/>
                          <a:sym typeface="Source Sans Pro Regular"/>
                        </a:rPr>
                        <a:t>Recommended Temperature</a:t>
                      </a:r>
                    </a:p>
                  </a:txBody>
                  <a:tcPr marL="9524" marR="9524" marT="9524" marB="9524"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6E7EA"/>
                    </a:solidFill>
                  </a:tcPr>
                </a:tc>
                <a:extLst>
                  <a:ext uri="{0D108BD9-81ED-4DB2-BD59-A6C34878D82A}">
                    <a16:rowId xmlns:a16="http://schemas.microsoft.com/office/drawing/2014/main" val="10000"/>
                  </a:ext>
                </a:extLst>
              </a:tr>
              <a:tr h="313267">
                <a:tc>
                  <a:txBody>
                    <a:bodyPr/>
                    <a:lstStyle/>
                    <a:p>
                      <a:pPr algn="ctr" defTabSz="289320">
                        <a:defRPr sz="1800"/>
                      </a:pPr>
                      <a:r>
                        <a:rPr sz="1600">
                          <a:latin typeface="+mn-lt"/>
                          <a:ea typeface="+mn-ea"/>
                          <a:cs typeface="+mn-cs"/>
                          <a:sym typeface="Source Sans Pro Regular"/>
                        </a:rPr>
                        <a:t>Plasma</a:t>
                      </a:r>
                    </a:p>
                  </a:txBody>
                  <a:tcPr marL="9524" marR="9524" marT="9524" marB="9524"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6E7EA"/>
                    </a:solidFill>
                  </a:tcPr>
                </a:tc>
                <a:tc>
                  <a:txBody>
                    <a:bodyPr/>
                    <a:lstStyle/>
                    <a:p>
                      <a:pPr algn="ctr" defTabSz="289320">
                        <a:defRPr sz="1800"/>
                      </a:pPr>
                      <a:r>
                        <a:rPr sz="1600">
                          <a:latin typeface="+mn-lt"/>
                          <a:ea typeface="+mn-ea"/>
                          <a:cs typeface="+mn-cs"/>
                          <a:sym typeface="Source Sans Pro Regular"/>
                        </a:rPr>
                        <a:t>PCR</a:t>
                      </a:r>
                    </a:p>
                  </a:txBody>
                  <a:tcPr marL="9524" marR="9524" marT="9524" marB="9524"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6E7EA"/>
                    </a:solidFill>
                  </a:tcPr>
                </a:tc>
                <a:tc>
                  <a:txBody>
                    <a:bodyPr/>
                    <a:lstStyle/>
                    <a:p>
                      <a:pPr algn="ctr" defTabSz="289320">
                        <a:defRPr sz="1800"/>
                      </a:pPr>
                      <a:r>
                        <a:rPr sz="1600" dirty="0">
                          <a:latin typeface="+mn-lt"/>
                          <a:ea typeface="+mn-ea"/>
                          <a:cs typeface="+mn-cs"/>
                          <a:sym typeface="Source Sans Pro Regular"/>
                        </a:rPr>
                        <a:t>N/A</a:t>
                      </a:r>
                    </a:p>
                  </a:txBody>
                  <a:tcPr marL="9524" marR="9524" marT="9524" marB="9524"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6E7EA"/>
                    </a:solidFill>
                  </a:tcPr>
                </a:tc>
                <a:tc>
                  <a:txBody>
                    <a:bodyPr/>
                    <a:lstStyle/>
                    <a:p>
                      <a:pPr algn="ctr" defTabSz="289320">
                        <a:defRPr sz="1800"/>
                      </a:pPr>
                      <a:r>
                        <a:rPr sz="1600">
                          <a:latin typeface="+mn-lt"/>
                          <a:ea typeface="+mn-ea"/>
                          <a:cs typeface="+mn-cs"/>
                          <a:sym typeface="Source Sans Pro Regular"/>
                        </a:rPr>
                        <a:t>2 to 8ºC</a:t>
                      </a:r>
                    </a:p>
                  </a:txBody>
                  <a:tcPr marL="9524" marR="9524" marT="9524" marB="9524"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6E7EA"/>
                    </a:solidFill>
                  </a:tcPr>
                </a:tc>
                <a:extLst>
                  <a:ext uri="{0D108BD9-81ED-4DB2-BD59-A6C34878D82A}">
                    <a16:rowId xmlns:a16="http://schemas.microsoft.com/office/drawing/2014/main" val="10001"/>
                  </a:ext>
                </a:extLst>
              </a:tr>
              <a:tr h="313267">
                <a:tc>
                  <a:txBody>
                    <a:bodyPr/>
                    <a:lstStyle/>
                    <a:p>
                      <a:pPr algn="ctr" defTabSz="289320">
                        <a:defRPr sz="1800"/>
                      </a:pPr>
                      <a:r>
                        <a:rPr sz="1600">
                          <a:latin typeface="+mn-lt"/>
                          <a:ea typeface="+mn-ea"/>
                          <a:cs typeface="+mn-cs"/>
                          <a:sym typeface="Source Sans Pro Regular"/>
                        </a:rPr>
                        <a:t>Serum</a:t>
                      </a:r>
                    </a:p>
                  </a:txBody>
                  <a:tcPr marL="9524" marR="9524" marT="9524" marB="9524"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6E7EA"/>
                    </a:solidFill>
                  </a:tcPr>
                </a:tc>
                <a:tc>
                  <a:txBody>
                    <a:bodyPr/>
                    <a:lstStyle/>
                    <a:p>
                      <a:pPr algn="ctr" defTabSz="289320">
                        <a:defRPr sz="1800"/>
                      </a:pPr>
                      <a:r>
                        <a:rPr sz="1600">
                          <a:latin typeface="+mn-lt"/>
                          <a:ea typeface="+mn-ea"/>
                          <a:cs typeface="+mn-cs"/>
                          <a:sym typeface="Source Sans Pro Regular"/>
                        </a:rPr>
                        <a:t>Serology</a:t>
                      </a:r>
                    </a:p>
                  </a:txBody>
                  <a:tcPr marL="9524" marR="9524" marT="9524" marB="9524"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6E7EA"/>
                    </a:solidFill>
                  </a:tcPr>
                </a:tc>
                <a:tc>
                  <a:txBody>
                    <a:bodyPr/>
                    <a:lstStyle/>
                    <a:p>
                      <a:pPr algn="ctr" defTabSz="289320">
                        <a:defRPr sz="1800"/>
                      </a:pPr>
                      <a:r>
                        <a:rPr sz="1600">
                          <a:latin typeface="+mn-lt"/>
                          <a:ea typeface="+mn-ea"/>
                          <a:cs typeface="+mn-cs"/>
                          <a:sym typeface="Source Sans Pro Regular"/>
                        </a:rPr>
                        <a:t>N/A</a:t>
                      </a:r>
                    </a:p>
                  </a:txBody>
                  <a:tcPr marL="9524" marR="9524" marT="9524" marB="9524"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6E7EA"/>
                    </a:solidFill>
                  </a:tcPr>
                </a:tc>
                <a:tc>
                  <a:txBody>
                    <a:bodyPr/>
                    <a:lstStyle/>
                    <a:p>
                      <a:pPr algn="ctr" defTabSz="289320">
                        <a:defRPr sz="1800"/>
                      </a:pPr>
                      <a:r>
                        <a:rPr sz="1600">
                          <a:latin typeface="+mn-lt"/>
                          <a:ea typeface="+mn-ea"/>
                          <a:cs typeface="+mn-cs"/>
                          <a:sym typeface="Source Sans Pro Regular"/>
                        </a:rPr>
                        <a:t>2 to 8ºC</a:t>
                      </a:r>
                    </a:p>
                  </a:txBody>
                  <a:tcPr marL="9524" marR="9524" marT="9524" marB="9524"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6E7EA"/>
                    </a:solidFill>
                  </a:tcPr>
                </a:tc>
                <a:extLst>
                  <a:ext uri="{0D108BD9-81ED-4DB2-BD59-A6C34878D82A}">
                    <a16:rowId xmlns:a16="http://schemas.microsoft.com/office/drawing/2014/main" val="10002"/>
                  </a:ext>
                </a:extLst>
              </a:tr>
              <a:tr h="313267">
                <a:tc>
                  <a:txBody>
                    <a:bodyPr/>
                    <a:lstStyle/>
                    <a:p>
                      <a:pPr algn="ctr" defTabSz="289320">
                        <a:defRPr sz="1800"/>
                      </a:pPr>
                      <a:r>
                        <a:rPr sz="1600">
                          <a:latin typeface="+mn-lt"/>
                          <a:ea typeface="+mn-ea"/>
                          <a:cs typeface="+mn-cs"/>
                          <a:sym typeface="Source Sans Pro Regular"/>
                        </a:rPr>
                        <a:t>Swab</a:t>
                      </a:r>
                    </a:p>
                  </a:txBody>
                  <a:tcPr marL="9524" marR="9524" marT="9524" marB="9524"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6E7EA"/>
                    </a:solidFill>
                  </a:tcPr>
                </a:tc>
                <a:tc>
                  <a:txBody>
                    <a:bodyPr/>
                    <a:lstStyle/>
                    <a:p>
                      <a:pPr algn="ctr" defTabSz="289320">
                        <a:defRPr sz="1800"/>
                      </a:pPr>
                      <a:r>
                        <a:rPr sz="1600">
                          <a:latin typeface="+mn-lt"/>
                          <a:ea typeface="+mn-ea"/>
                          <a:cs typeface="+mn-cs"/>
                          <a:sym typeface="Source Sans Pro Regular"/>
                        </a:rPr>
                        <a:t>PCR</a:t>
                      </a:r>
                    </a:p>
                  </a:txBody>
                  <a:tcPr marL="9524" marR="9524" marT="9524" marB="9524"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6E7EA"/>
                    </a:solidFill>
                  </a:tcPr>
                </a:tc>
                <a:tc>
                  <a:txBody>
                    <a:bodyPr/>
                    <a:lstStyle/>
                    <a:p>
                      <a:pPr algn="ctr" defTabSz="289320">
                        <a:defRPr sz="1800"/>
                      </a:pPr>
                      <a:r>
                        <a:rPr sz="1600">
                          <a:latin typeface="+mn-lt"/>
                          <a:ea typeface="+mn-ea"/>
                          <a:cs typeface="+mn-cs"/>
                          <a:sym typeface="Source Sans Pro Regular"/>
                        </a:rPr>
                        <a:t>UTM or VTM</a:t>
                      </a:r>
                    </a:p>
                  </a:txBody>
                  <a:tcPr marL="9524" marR="9524" marT="9524" marB="9524"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6E7EA"/>
                    </a:solidFill>
                  </a:tcPr>
                </a:tc>
                <a:tc>
                  <a:txBody>
                    <a:bodyPr/>
                    <a:lstStyle/>
                    <a:p>
                      <a:pPr algn="ctr" defTabSz="289320">
                        <a:defRPr sz="1800"/>
                      </a:pPr>
                      <a:r>
                        <a:rPr sz="1600">
                          <a:latin typeface="+mn-lt"/>
                          <a:ea typeface="+mn-ea"/>
                          <a:cs typeface="+mn-cs"/>
                          <a:sym typeface="Source Sans Pro Regular"/>
                        </a:rPr>
                        <a:t>2 to 8ºC</a:t>
                      </a:r>
                    </a:p>
                  </a:txBody>
                  <a:tcPr marL="9524" marR="9524" marT="9524" marB="9524"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6E7EA"/>
                    </a:solidFill>
                  </a:tcPr>
                </a:tc>
                <a:extLst>
                  <a:ext uri="{0D108BD9-81ED-4DB2-BD59-A6C34878D82A}">
                    <a16:rowId xmlns:a16="http://schemas.microsoft.com/office/drawing/2014/main" val="10003"/>
                  </a:ext>
                </a:extLst>
              </a:tr>
              <a:tr h="313267">
                <a:tc>
                  <a:txBody>
                    <a:bodyPr/>
                    <a:lstStyle/>
                    <a:p>
                      <a:pPr algn="ctr" defTabSz="289320">
                        <a:defRPr sz="1800"/>
                      </a:pPr>
                      <a:r>
                        <a:rPr sz="1600">
                          <a:latin typeface="+mn-lt"/>
                          <a:ea typeface="+mn-ea"/>
                          <a:cs typeface="+mn-cs"/>
                          <a:sym typeface="Source Sans Pro Regular"/>
                        </a:rPr>
                        <a:t>Swab</a:t>
                      </a:r>
                    </a:p>
                  </a:txBody>
                  <a:tcPr marL="9524" marR="9524" marT="9524" marB="9524"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6E7EA"/>
                    </a:solidFill>
                  </a:tcPr>
                </a:tc>
                <a:tc>
                  <a:txBody>
                    <a:bodyPr/>
                    <a:lstStyle/>
                    <a:p>
                      <a:pPr algn="ctr" defTabSz="289320">
                        <a:defRPr sz="1800"/>
                      </a:pPr>
                      <a:r>
                        <a:rPr sz="1600">
                          <a:latin typeface="+mn-lt"/>
                          <a:ea typeface="+mn-ea"/>
                          <a:cs typeface="+mn-cs"/>
                          <a:sym typeface="Source Sans Pro Regular"/>
                        </a:rPr>
                        <a:t>Culture</a:t>
                      </a:r>
                    </a:p>
                  </a:txBody>
                  <a:tcPr marL="9524" marR="9524" marT="9524" marB="9524"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6E7EA"/>
                    </a:solidFill>
                  </a:tcPr>
                </a:tc>
                <a:tc>
                  <a:txBody>
                    <a:bodyPr/>
                    <a:lstStyle/>
                    <a:p>
                      <a:pPr algn="ctr" defTabSz="289320">
                        <a:defRPr sz="1600">
                          <a:latin typeface="+mn-lt"/>
                          <a:ea typeface="+mn-ea"/>
                          <a:cs typeface="+mn-cs"/>
                          <a:sym typeface="Source Sans Pro Regular"/>
                        </a:defRPr>
                      </a:pPr>
                      <a:r>
                        <a:t>Amies</a:t>
                      </a:r>
                      <a:r>
                        <a:rPr>
                          <a:latin typeface="Calibri"/>
                          <a:ea typeface="Calibri"/>
                          <a:cs typeface="Calibri"/>
                          <a:sym typeface="Calibri"/>
                        </a:rPr>
                        <a:t> or Cary Blair Media</a:t>
                      </a:r>
                    </a:p>
                  </a:txBody>
                  <a:tcPr marL="9524" marR="9524" marT="9524" marB="9524"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6E7EA"/>
                    </a:solidFill>
                  </a:tcPr>
                </a:tc>
                <a:tc>
                  <a:txBody>
                    <a:bodyPr/>
                    <a:lstStyle/>
                    <a:p>
                      <a:pPr algn="ctr">
                        <a:defRPr sz="1800"/>
                      </a:pPr>
                      <a:r>
                        <a:rPr sz="1600">
                          <a:latin typeface="+mn-lt"/>
                          <a:ea typeface="+mn-ea"/>
                          <a:cs typeface="+mn-cs"/>
                          <a:sym typeface="Source Sans Pro Regular"/>
                        </a:rPr>
                        <a:t>2 to 8ºC</a:t>
                      </a:r>
                    </a:p>
                  </a:txBody>
                  <a:tcPr marL="9524" marR="9524" marT="9524" marB="9524"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6E7EA"/>
                    </a:solidFill>
                  </a:tcPr>
                </a:tc>
                <a:extLst>
                  <a:ext uri="{0D108BD9-81ED-4DB2-BD59-A6C34878D82A}">
                    <a16:rowId xmlns:a16="http://schemas.microsoft.com/office/drawing/2014/main" val="10004"/>
                  </a:ext>
                </a:extLst>
              </a:tr>
              <a:tr h="313267">
                <a:tc>
                  <a:txBody>
                    <a:bodyPr/>
                    <a:lstStyle/>
                    <a:p>
                      <a:pPr algn="ctr" defTabSz="289320">
                        <a:defRPr sz="1800"/>
                      </a:pPr>
                      <a:r>
                        <a:rPr sz="1600">
                          <a:latin typeface="+mn-lt"/>
                          <a:ea typeface="+mn-ea"/>
                          <a:cs typeface="+mn-cs"/>
                          <a:sym typeface="Source Sans Pro Regular"/>
                        </a:rPr>
                        <a:t>CSF</a:t>
                      </a:r>
                    </a:p>
                  </a:txBody>
                  <a:tcPr marL="9524" marR="9524" marT="9524" marB="9524"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6E7EA"/>
                    </a:solidFill>
                  </a:tcPr>
                </a:tc>
                <a:tc>
                  <a:txBody>
                    <a:bodyPr/>
                    <a:lstStyle/>
                    <a:p>
                      <a:pPr algn="ctr" defTabSz="289320">
                        <a:defRPr sz="1800"/>
                      </a:pPr>
                      <a:r>
                        <a:rPr sz="1600">
                          <a:latin typeface="+mn-lt"/>
                          <a:ea typeface="+mn-ea"/>
                          <a:cs typeface="+mn-cs"/>
                          <a:sym typeface="Source Sans Pro Regular"/>
                        </a:rPr>
                        <a:t>Culture</a:t>
                      </a:r>
                    </a:p>
                  </a:txBody>
                  <a:tcPr marL="9524" marR="9524" marT="9524" marB="9524"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6E7EA"/>
                    </a:solidFill>
                  </a:tcPr>
                </a:tc>
                <a:tc>
                  <a:txBody>
                    <a:bodyPr/>
                    <a:lstStyle/>
                    <a:p>
                      <a:pPr algn="ctr" defTabSz="289320">
                        <a:defRPr sz="1800"/>
                      </a:pPr>
                      <a:r>
                        <a:rPr sz="1600">
                          <a:latin typeface="+mn-lt"/>
                          <a:ea typeface="+mn-ea"/>
                          <a:cs typeface="+mn-cs"/>
                          <a:sym typeface="Source Sans Pro Regular"/>
                        </a:rPr>
                        <a:t>TI Media</a:t>
                      </a:r>
                    </a:p>
                  </a:txBody>
                  <a:tcPr marL="9524" marR="9524" marT="9524" marB="9524"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6E7EA"/>
                    </a:solidFill>
                  </a:tcPr>
                </a:tc>
                <a:tc>
                  <a:txBody>
                    <a:bodyPr/>
                    <a:lstStyle/>
                    <a:p>
                      <a:pPr algn="ctr" defTabSz="289320">
                        <a:defRPr sz="1800"/>
                      </a:pPr>
                      <a:r>
                        <a:rPr sz="1600">
                          <a:latin typeface="+mn-lt"/>
                          <a:ea typeface="+mn-ea"/>
                          <a:cs typeface="+mn-cs"/>
                          <a:sym typeface="Source Sans Pro Regular"/>
                        </a:rPr>
                        <a:t>Ambient</a:t>
                      </a:r>
                    </a:p>
                  </a:txBody>
                  <a:tcPr marL="9524" marR="9524" marT="9524" marB="9524"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6E7EA"/>
                    </a:solidFill>
                  </a:tcPr>
                </a:tc>
                <a:extLst>
                  <a:ext uri="{0D108BD9-81ED-4DB2-BD59-A6C34878D82A}">
                    <a16:rowId xmlns:a16="http://schemas.microsoft.com/office/drawing/2014/main" val="10005"/>
                  </a:ext>
                </a:extLst>
              </a:tr>
              <a:tr h="332846">
                <a:tc>
                  <a:txBody>
                    <a:bodyPr/>
                    <a:lstStyle/>
                    <a:p>
                      <a:pPr algn="ctr" defTabSz="289320">
                        <a:defRPr sz="1800"/>
                      </a:pPr>
                      <a:r>
                        <a:rPr sz="1600">
                          <a:latin typeface="+mn-lt"/>
                          <a:ea typeface="+mn-ea"/>
                          <a:cs typeface="+mn-cs"/>
                          <a:sym typeface="Source Sans Pro Regular"/>
                        </a:rPr>
                        <a:t>Stool</a:t>
                      </a:r>
                    </a:p>
                  </a:txBody>
                  <a:tcPr marL="9524" marR="9524" marT="9524" marB="9524"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6E7EA"/>
                    </a:solidFill>
                  </a:tcPr>
                </a:tc>
                <a:tc>
                  <a:txBody>
                    <a:bodyPr/>
                    <a:lstStyle/>
                    <a:p>
                      <a:pPr algn="ctr" defTabSz="289320">
                        <a:defRPr sz="1800"/>
                      </a:pPr>
                      <a:r>
                        <a:rPr sz="1600">
                          <a:latin typeface="+mn-lt"/>
                          <a:ea typeface="+mn-ea"/>
                          <a:cs typeface="+mn-cs"/>
                          <a:sym typeface="Source Sans Pro Regular"/>
                        </a:rPr>
                        <a:t>Culture</a:t>
                      </a:r>
                    </a:p>
                  </a:txBody>
                  <a:tcPr marL="9524" marR="9524" marT="9524" marB="9524"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6E7EA"/>
                    </a:solidFill>
                  </a:tcPr>
                </a:tc>
                <a:tc>
                  <a:txBody>
                    <a:bodyPr/>
                    <a:lstStyle/>
                    <a:p>
                      <a:pPr algn="ctr" defTabSz="289320">
                        <a:defRPr sz="1800"/>
                      </a:pPr>
                      <a:r>
                        <a:rPr sz="1600">
                          <a:latin typeface="+mn-lt"/>
                          <a:ea typeface="+mn-ea"/>
                          <a:cs typeface="+mn-cs"/>
                          <a:sym typeface="Source Sans Pro Regular"/>
                        </a:rPr>
                        <a:t>Cary Blair Media</a:t>
                      </a:r>
                    </a:p>
                  </a:txBody>
                  <a:tcPr marL="9524" marR="9524" marT="9524" marB="9524"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6E7EA"/>
                    </a:solidFill>
                  </a:tcPr>
                </a:tc>
                <a:tc>
                  <a:txBody>
                    <a:bodyPr/>
                    <a:lstStyle/>
                    <a:p>
                      <a:pPr algn="ctr" defTabSz="289320">
                        <a:defRPr sz="1800"/>
                      </a:pPr>
                      <a:r>
                        <a:rPr sz="1600" dirty="0">
                          <a:latin typeface="+mn-lt"/>
                          <a:ea typeface="+mn-ea"/>
                          <a:cs typeface="+mn-cs"/>
                          <a:sym typeface="Source Sans Pro Regular"/>
                        </a:rPr>
                        <a:t>2 to 8ºC</a:t>
                      </a:r>
                    </a:p>
                  </a:txBody>
                  <a:tcPr marL="9524" marR="9524" marT="9524" marB="9524"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6E7EA"/>
                    </a:solidFill>
                  </a:tcPr>
                </a:tc>
                <a:extLst>
                  <a:ext uri="{0D108BD9-81ED-4DB2-BD59-A6C34878D82A}">
                    <a16:rowId xmlns:a16="http://schemas.microsoft.com/office/drawing/2014/main" val="10006"/>
                  </a:ext>
                </a:extLst>
              </a:tr>
            </a:tbl>
          </a:graphicData>
        </a:graphic>
      </p:graphicFrame>
      <p:sp>
        <p:nvSpPr>
          <p:cNvPr id="807" name="Key Points:"/>
          <p:cNvSpPr txBox="1"/>
          <p:nvPr/>
        </p:nvSpPr>
        <p:spPr>
          <a:xfrm>
            <a:off x="330061" y="827958"/>
            <a:ext cx="1769072" cy="4801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defTabSz="289320">
              <a:lnSpc>
                <a:spcPct val="90000"/>
              </a:lnSpc>
              <a:defRPr sz="2800">
                <a:solidFill>
                  <a:schemeClr val="accent2"/>
                </a:solidFill>
                <a:latin typeface="Source Sans Pro Bold"/>
                <a:ea typeface="Source Sans Pro Bold"/>
                <a:cs typeface="Source Sans Pro Bold"/>
                <a:sym typeface="Source Sans Pro Bold"/>
              </a:defRPr>
            </a:lvl1pPr>
          </a:lstStyle>
          <a:p>
            <a:r>
              <a:rPr b="1" dirty="0"/>
              <a:t>Key Points:</a:t>
            </a:r>
          </a:p>
        </p:txBody>
      </p:sp>
      <p:sp>
        <p:nvSpPr>
          <p:cNvPr id="2" name="Title 1">
            <a:extLst>
              <a:ext uri="{FF2B5EF4-FFF2-40B4-BE49-F238E27FC236}">
                <a16:creationId xmlns:a16="http://schemas.microsoft.com/office/drawing/2014/main" id="{8982DF3C-26C8-32C0-84FA-2DC78565BB50}"/>
              </a:ext>
            </a:extLst>
          </p:cNvPr>
          <p:cNvSpPr txBox="1">
            <a:spLocks/>
          </p:cNvSpPr>
          <p:nvPr/>
        </p:nvSpPr>
        <p:spPr>
          <a:xfrm>
            <a:off x="138857" y="92028"/>
            <a:ext cx="8303807"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Sample storage – general recommendations</a:t>
            </a:r>
          </a:p>
        </p:txBody>
      </p:sp>
    </p:spTree>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1" name="Title 1"/>
          <p:cNvSpPr txBox="1">
            <a:spLocks noGrp="1"/>
          </p:cNvSpPr>
          <p:nvPr>
            <p:ph type="body" sz="half" idx="1"/>
          </p:nvPr>
        </p:nvSpPr>
        <p:spPr>
          <a:xfrm>
            <a:off x="422273" y="2024108"/>
            <a:ext cx="11347453" cy="1766885"/>
          </a:xfrm>
          <a:prstGeom prst="rect">
            <a:avLst/>
          </a:prstGeom>
        </p:spPr>
        <p:txBody>
          <a:bodyPr lIns="54864" tIns="54864" rIns="54864" bIns="54864"/>
          <a:lstStyle/>
          <a:p>
            <a:pPr>
              <a:spcBef>
                <a:spcPts val="0"/>
              </a:spcBef>
              <a:defRPr sz="3200"/>
            </a:pPr>
            <a:r>
              <a:rPr lang="hu-HU" b="1" dirty="0"/>
              <a:t>8</a:t>
            </a:r>
            <a:r>
              <a:rPr b="1" dirty="0"/>
              <a:t>. Scenario-based activity</a:t>
            </a:r>
          </a:p>
        </p:txBody>
      </p:sp>
    </p:spTree>
  </p:cSld>
  <p:clrMapOvr>
    <a:masterClrMapping/>
  </p:clrMapOvr>
  <p:transition spd="med"/>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4" name="Rectangle 2"/>
          <p:cNvSpPr txBox="1"/>
          <p:nvPr/>
        </p:nvSpPr>
        <p:spPr>
          <a:xfrm>
            <a:off x="4425678" y="2586736"/>
            <a:ext cx="6860915" cy="16845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4864" tIns="54864" rIns="54864" bIns="54864">
            <a:spAutoFit/>
          </a:bodyPr>
          <a:lstStyle/>
          <a:p>
            <a:pPr lvl="1" indent="0" algn="just" defTabSz="457181">
              <a:defRPr sz="2400">
                <a:latin typeface="+mn-lt"/>
                <a:ea typeface="+mn-ea"/>
                <a:cs typeface="+mn-cs"/>
                <a:sym typeface="Source Sans Pro Regular"/>
              </a:defRPr>
            </a:pPr>
            <a:r>
              <a:rPr dirty="0"/>
              <a:t>The RRT was conducting contact tracing in a community during Measles outbreak when a known contact revealed that they developed a fever and skin rash in the last evening.</a:t>
            </a:r>
          </a:p>
        </p:txBody>
      </p:sp>
      <p:sp>
        <p:nvSpPr>
          <p:cNvPr id="4" name="TextBox 4">
            <a:extLst>
              <a:ext uri="{FF2B5EF4-FFF2-40B4-BE49-F238E27FC236}">
                <a16:creationId xmlns:a16="http://schemas.microsoft.com/office/drawing/2014/main" id="{2C5FBDCB-3B1E-C8C1-025C-4A6CD96DCEEB}"/>
              </a:ext>
            </a:extLst>
          </p:cNvPr>
          <p:cNvSpPr txBox="1"/>
          <p:nvPr/>
        </p:nvSpPr>
        <p:spPr>
          <a:xfrm>
            <a:off x="388936" y="885342"/>
            <a:ext cx="3355607"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hu-HU" b="1" dirty="0" err="1"/>
              <a:t>Scenario</a:t>
            </a:r>
            <a:r>
              <a:rPr lang="hu-HU" b="1" dirty="0"/>
              <a:t> 1</a:t>
            </a:r>
            <a:endParaRPr b="1" dirty="0"/>
          </a:p>
        </p:txBody>
      </p:sp>
    </p:spTree>
  </p:cSld>
  <p:clrMapOvr>
    <a:masterClrMapping/>
  </p:clrMapOvr>
  <p:transition spd="med"/>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7" name="Text Placeholder 4"/>
          <p:cNvSpPr txBox="1">
            <a:spLocks noGrp="1"/>
          </p:cNvSpPr>
          <p:nvPr>
            <p:ph type="body" idx="1"/>
          </p:nvPr>
        </p:nvSpPr>
        <p:spPr>
          <a:xfrm>
            <a:off x="1984916" y="1101964"/>
            <a:ext cx="8222168" cy="4654072"/>
          </a:xfrm>
          <a:prstGeom prst="rect">
            <a:avLst/>
          </a:prstGeom>
        </p:spPr>
        <p:txBody>
          <a:bodyPr/>
          <a:lstStyle/>
          <a:p>
            <a:pPr marL="1097280" lvl="1" indent="-548640" defTabSz="457181">
              <a:lnSpc>
                <a:spcPct val="150000"/>
              </a:lnSpc>
              <a:spcBef>
                <a:spcPts val="100"/>
              </a:spcBef>
              <a:buClr>
                <a:schemeClr val="accent3"/>
              </a:buClr>
              <a:buAutoNum type="arabicPeriod"/>
            </a:pPr>
            <a:r>
              <a:rPr dirty="0"/>
              <a:t>What minimal PPE should be used for sample collection of this individual?</a:t>
            </a:r>
          </a:p>
          <a:p>
            <a:pPr marL="1097280" lvl="1" indent="-548640" defTabSz="457181">
              <a:lnSpc>
                <a:spcPct val="150000"/>
              </a:lnSpc>
              <a:spcBef>
                <a:spcPts val="100"/>
              </a:spcBef>
              <a:buClr>
                <a:schemeClr val="accent3"/>
              </a:buClr>
              <a:buAutoNum type="arabicPeriod"/>
            </a:pPr>
            <a:r>
              <a:rPr dirty="0"/>
              <a:t>What processes would you implement to ensure </a:t>
            </a:r>
            <a:r>
              <a:rPr dirty="0" err="1"/>
              <a:t>succesful</a:t>
            </a:r>
            <a:r>
              <a:rPr dirty="0"/>
              <a:t> collection, storage, and transport of the sample collected?</a:t>
            </a:r>
          </a:p>
          <a:p>
            <a:pPr marL="1097280" lvl="1" indent="-548640" defTabSz="457181">
              <a:lnSpc>
                <a:spcPct val="150000"/>
              </a:lnSpc>
              <a:spcBef>
                <a:spcPts val="100"/>
              </a:spcBef>
              <a:buClr>
                <a:schemeClr val="accent3"/>
              </a:buClr>
              <a:buAutoNum type="arabicPeriod"/>
            </a:pPr>
            <a:r>
              <a:rPr dirty="0"/>
              <a:t>What follow-up measures can be taken to ensure sample was received?</a:t>
            </a:r>
          </a:p>
        </p:txBody>
      </p:sp>
      <p:sp>
        <p:nvSpPr>
          <p:cNvPr id="2" name="Title 1">
            <a:extLst>
              <a:ext uri="{FF2B5EF4-FFF2-40B4-BE49-F238E27FC236}">
                <a16:creationId xmlns:a16="http://schemas.microsoft.com/office/drawing/2014/main" id="{81E124EC-A5F8-C815-9412-F2E1D8BC2224}"/>
              </a:ext>
            </a:extLst>
          </p:cNvPr>
          <p:cNvSpPr txBox="1">
            <a:spLocks/>
          </p:cNvSpPr>
          <p:nvPr/>
        </p:nvSpPr>
        <p:spPr>
          <a:xfrm>
            <a:off x="138857" y="92028"/>
            <a:ext cx="8303807"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Scenario 1 - Questions</a:t>
            </a:r>
          </a:p>
        </p:txBody>
      </p:sp>
    </p:spTree>
  </p:cSld>
  <p:clrMapOvr>
    <a:masterClrMapping/>
  </p:clrMapOvr>
  <p:transition spd="med"/>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0" name="Text Placeholder 4"/>
          <p:cNvSpPr txBox="1">
            <a:spLocks noGrp="1"/>
          </p:cNvSpPr>
          <p:nvPr>
            <p:ph type="body" idx="1"/>
          </p:nvPr>
        </p:nvSpPr>
        <p:spPr>
          <a:xfrm>
            <a:off x="800669" y="833677"/>
            <a:ext cx="10287104" cy="5362937"/>
          </a:xfrm>
          <a:prstGeom prst="rect">
            <a:avLst/>
          </a:prstGeom>
        </p:spPr>
        <p:txBody>
          <a:bodyPr/>
          <a:lstStyle/>
          <a:p>
            <a:pPr defTabSz="243028">
              <a:spcBef>
                <a:spcPts val="200"/>
              </a:spcBef>
              <a:defRPr sz="1932">
                <a:solidFill>
                  <a:srgbClr val="C00000"/>
                </a:solidFill>
                <a:latin typeface="Source Sans Pro Bold"/>
                <a:ea typeface="Source Sans Pro Bold"/>
                <a:cs typeface="Source Sans Pro Bold"/>
                <a:sym typeface="Source Sans Pro Bold"/>
              </a:defRPr>
            </a:pPr>
            <a:r>
              <a:rPr b="1" dirty="0">
                <a:solidFill>
                  <a:srgbClr val="C00000"/>
                </a:solidFill>
              </a:rPr>
              <a:t>1. What minimal PPE should be used for sample collection of this individual?</a:t>
            </a:r>
          </a:p>
          <a:p>
            <a:pPr marL="748893" lvl="1" indent="-288035" defTabSz="243028">
              <a:spcBef>
                <a:spcPts val="0"/>
              </a:spcBef>
              <a:buClr>
                <a:srgbClr val="C00000"/>
              </a:buClr>
              <a:buFont typeface="Arial"/>
              <a:defRPr sz="1932"/>
            </a:pPr>
            <a:r>
              <a:rPr dirty="0"/>
              <a:t>Gloves, medical mask.</a:t>
            </a:r>
          </a:p>
          <a:p>
            <a:pPr defTabSz="243028">
              <a:spcBef>
                <a:spcPts val="200"/>
              </a:spcBef>
              <a:defRPr sz="1932">
                <a:solidFill>
                  <a:srgbClr val="0070C0"/>
                </a:solidFill>
              </a:defRPr>
            </a:pPr>
            <a:endParaRPr dirty="0"/>
          </a:p>
          <a:p>
            <a:pPr defTabSz="243028">
              <a:spcBef>
                <a:spcPts val="200"/>
              </a:spcBef>
              <a:defRPr sz="1932">
                <a:solidFill>
                  <a:srgbClr val="C00000"/>
                </a:solidFill>
                <a:latin typeface="Source Sans Pro Bold"/>
                <a:ea typeface="Source Sans Pro Bold"/>
                <a:cs typeface="Source Sans Pro Bold"/>
                <a:sym typeface="Source Sans Pro Bold"/>
              </a:defRPr>
            </a:pPr>
            <a:r>
              <a:rPr b="1" dirty="0">
                <a:solidFill>
                  <a:srgbClr val="C00000"/>
                </a:solidFill>
              </a:rPr>
              <a:t>2. What processes would you implement to ensure successful collection, storage, and transport of the sample collected?</a:t>
            </a:r>
          </a:p>
          <a:p>
            <a:pPr marL="748893" lvl="1" indent="-288035" defTabSz="243028">
              <a:spcBef>
                <a:spcPts val="0"/>
              </a:spcBef>
              <a:buClr>
                <a:srgbClr val="C00000"/>
              </a:buClr>
              <a:buFont typeface="Arial"/>
              <a:defRPr sz="1932"/>
            </a:pPr>
            <a:r>
              <a:rPr dirty="0"/>
              <a:t>Put the sample in the appropriate container based on transportation (international vs. national) and type of test used </a:t>
            </a:r>
          </a:p>
          <a:p>
            <a:pPr marL="748893" lvl="1" indent="-288035" defTabSz="243028">
              <a:spcBef>
                <a:spcPts val="0"/>
              </a:spcBef>
              <a:buClr>
                <a:srgbClr val="C00000"/>
              </a:buClr>
              <a:buFont typeface="Arial"/>
              <a:defRPr sz="1932"/>
            </a:pPr>
            <a:r>
              <a:rPr dirty="0"/>
              <a:t>Ensure proper labeling of samples and containers, and include adequate documentation.</a:t>
            </a:r>
          </a:p>
          <a:p>
            <a:pPr marL="748893" lvl="1" indent="-288035" defTabSz="243028">
              <a:spcBef>
                <a:spcPts val="0"/>
              </a:spcBef>
              <a:buClr>
                <a:srgbClr val="C00000"/>
              </a:buClr>
              <a:buFont typeface="Arial"/>
              <a:defRPr sz="1932"/>
            </a:pPr>
            <a:r>
              <a:rPr dirty="0"/>
              <a:t>Consider the temperature requirements needed for sample shipment based on type of test used</a:t>
            </a:r>
          </a:p>
          <a:p>
            <a:pPr marL="748893" lvl="1" indent="-288035" defTabSz="243028">
              <a:spcBef>
                <a:spcPts val="0"/>
              </a:spcBef>
              <a:buClr>
                <a:srgbClr val="C00000"/>
              </a:buClr>
              <a:buFont typeface="Arial"/>
              <a:defRPr sz="1932"/>
            </a:pPr>
            <a:r>
              <a:rPr dirty="0"/>
              <a:t>If samples cannot be transported or tested immediately, they should be stored appropriately (see next slide);</a:t>
            </a:r>
          </a:p>
          <a:p>
            <a:pPr marL="748893" lvl="1" indent="-288035" defTabSz="243028">
              <a:spcBef>
                <a:spcPts val="0"/>
              </a:spcBef>
              <a:buClr>
                <a:srgbClr val="C00000"/>
              </a:buClr>
              <a:buFont typeface="Arial"/>
              <a:defRPr sz="1932"/>
            </a:pPr>
            <a:r>
              <a:rPr dirty="0"/>
              <a:t>It is your responsibility to remove hazardous waste and make it safe.</a:t>
            </a:r>
          </a:p>
          <a:p>
            <a:pPr defTabSz="243028">
              <a:spcBef>
                <a:spcPts val="200"/>
              </a:spcBef>
              <a:defRPr sz="1932">
                <a:solidFill>
                  <a:srgbClr val="0070C0"/>
                </a:solidFill>
              </a:defRPr>
            </a:pPr>
            <a:endParaRPr dirty="0"/>
          </a:p>
          <a:p>
            <a:pPr defTabSz="243028">
              <a:spcBef>
                <a:spcPts val="200"/>
              </a:spcBef>
              <a:defRPr sz="1932">
                <a:solidFill>
                  <a:srgbClr val="C00000"/>
                </a:solidFill>
                <a:latin typeface="Source Sans Pro Bold"/>
                <a:ea typeface="Source Sans Pro Bold"/>
                <a:cs typeface="Source Sans Pro Bold"/>
                <a:sym typeface="Source Sans Pro Bold"/>
              </a:defRPr>
            </a:pPr>
            <a:r>
              <a:rPr b="1" dirty="0">
                <a:solidFill>
                  <a:srgbClr val="C00000"/>
                </a:solidFill>
              </a:rPr>
              <a:t>3. What follow-up measures can be taken to ensure sample was received?</a:t>
            </a:r>
          </a:p>
          <a:p>
            <a:pPr marL="748893" lvl="1" indent="-288035" defTabSz="243028">
              <a:spcBef>
                <a:spcPts val="0"/>
              </a:spcBef>
              <a:buClr>
                <a:srgbClr val="C00000"/>
              </a:buClr>
              <a:buFont typeface="Arial"/>
              <a:defRPr sz="1932"/>
            </a:pPr>
            <a:r>
              <a:rPr dirty="0"/>
              <a:t>Notify the laboratory in advance of the number of samples and their expected delivery time</a:t>
            </a:r>
          </a:p>
          <a:p>
            <a:pPr marL="748893" lvl="1" indent="-288035" defTabSz="243028">
              <a:spcBef>
                <a:spcPts val="0"/>
              </a:spcBef>
              <a:buClr>
                <a:srgbClr val="C00000"/>
              </a:buClr>
              <a:buFont typeface="Arial"/>
              <a:defRPr sz="1932"/>
            </a:pPr>
            <a:r>
              <a:rPr dirty="0"/>
              <a:t>Check with the carrier to ensure there are no issues with the shipment (e.g. customs)</a:t>
            </a:r>
          </a:p>
          <a:p>
            <a:pPr marL="748893" lvl="1" indent="-288035" defTabSz="243028">
              <a:spcBef>
                <a:spcPts val="0"/>
              </a:spcBef>
              <a:buClr>
                <a:srgbClr val="C00000"/>
              </a:buClr>
              <a:buFont typeface="Arial"/>
              <a:defRPr sz="1932"/>
            </a:pPr>
            <a:r>
              <a:rPr dirty="0"/>
              <a:t>Make sure the carrier and laboratory can contact you if a problem arises or if they have questions concerning the sample shipment.</a:t>
            </a:r>
          </a:p>
        </p:txBody>
      </p:sp>
      <p:sp>
        <p:nvSpPr>
          <p:cNvPr id="3" name="Title 1">
            <a:extLst>
              <a:ext uri="{FF2B5EF4-FFF2-40B4-BE49-F238E27FC236}">
                <a16:creationId xmlns:a16="http://schemas.microsoft.com/office/drawing/2014/main" id="{0AC8E06A-3011-4D07-B672-61FAE5868DCE}"/>
              </a:ext>
            </a:extLst>
          </p:cNvPr>
          <p:cNvSpPr txBox="1">
            <a:spLocks/>
          </p:cNvSpPr>
          <p:nvPr/>
        </p:nvSpPr>
        <p:spPr>
          <a:xfrm>
            <a:off x="138857" y="92028"/>
            <a:ext cx="8303807"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Scenario 1 - Answers</a:t>
            </a:r>
          </a:p>
        </p:txBody>
      </p:sp>
    </p:spTree>
  </p:cSld>
  <p:clrMapOvr>
    <a:masterClrMapping/>
  </p:clrMapOvr>
  <p:transition spd="med"/>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3" name="Rectangle 2"/>
          <p:cNvSpPr txBox="1"/>
          <p:nvPr/>
        </p:nvSpPr>
        <p:spPr>
          <a:xfrm>
            <a:off x="4296693" y="2586736"/>
            <a:ext cx="7093104" cy="16845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4864" tIns="54864" rIns="54864" bIns="54864" anchor="ctr">
            <a:spAutoFit/>
          </a:bodyPr>
          <a:lstStyle/>
          <a:p>
            <a:pPr lvl="1" indent="0" algn="just" defTabSz="457181">
              <a:defRPr sz="2400">
                <a:latin typeface="+mn-lt"/>
                <a:ea typeface="+mn-ea"/>
                <a:cs typeface="+mn-cs"/>
                <a:sym typeface="Source Sans Pro Regular"/>
              </a:defRPr>
            </a:pPr>
            <a:r>
              <a:rPr dirty="0"/>
              <a:t>The Rapid Response Team visited a local health care facility to investigate a sick man that health care personnel suspected having COVID-19. The patient was ill with fever, dry cough, and shortness of breath. </a:t>
            </a:r>
          </a:p>
        </p:txBody>
      </p:sp>
      <p:sp>
        <p:nvSpPr>
          <p:cNvPr id="4" name="TextBox 4">
            <a:extLst>
              <a:ext uri="{FF2B5EF4-FFF2-40B4-BE49-F238E27FC236}">
                <a16:creationId xmlns:a16="http://schemas.microsoft.com/office/drawing/2014/main" id="{50DF6D65-8165-7DCE-0C9F-1D8A92CA188F}"/>
              </a:ext>
            </a:extLst>
          </p:cNvPr>
          <p:cNvSpPr txBox="1"/>
          <p:nvPr/>
        </p:nvSpPr>
        <p:spPr>
          <a:xfrm>
            <a:off x="388936" y="885342"/>
            <a:ext cx="3355607"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hu-HU" b="1" dirty="0" err="1"/>
              <a:t>Scenario</a:t>
            </a:r>
            <a:r>
              <a:rPr lang="hu-HU" b="1" dirty="0"/>
              <a:t> 2</a:t>
            </a:r>
            <a:endParaRPr b="1" dirty="0"/>
          </a:p>
        </p:txBody>
      </p:sp>
    </p:spTree>
  </p:cSld>
  <p:clrMapOvr>
    <a:masterClrMapping/>
  </p:clrMapOvr>
  <p:transition spd="med"/>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6" name="Text Placeholder 4"/>
          <p:cNvSpPr txBox="1">
            <a:spLocks noGrp="1"/>
          </p:cNvSpPr>
          <p:nvPr>
            <p:ph type="body" idx="1"/>
          </p:nvPr>
        </p:nvSpPr>
        <p:spPr>
          <a:xfrm>
            <a:off x="1812315" y="1577187"/>
            <a:ext cx="8567370" cy="3703626"/>
          </a:xfrm>
          <a:prstGeom prst="rect">
            <a:avLst/>
          </a:prstGeom>
        </p:spPr>
        <p:txBody>
          <a:bodyPr/>
          <a:lstStyle/>
          <a:p>
            <a:pPr marL="0" lvl="1" indent="-548640" algn="just" defTabSz="457181">
              <a:lnSpc>
                <a:spcPct val="150000"/>
              </a:lnSpc>
              <a:spcBef>
                <a:spcPts val="600"/>
              </a:spcBef>
              <a:buClr>
                <a:schemeClr val="accent3"/>
              </a:buClr>
              <a:buAutoNum type="arabicPeriod"/>
            </a:pPr>
            <a:r>
              <a:rPr dirty="0"/>
              <a:t>What minimal PPE should be used for sample collection of this individual?</a:t>
            </a:r>
          </a:p>
          <a:p>
            <a:pPr marL="0" lvl="1" indent="-548640" algn="just" defTabSz="457181">
              <a:lnSpc>
                <a:spcPct val="150000"/>
              </a:lnSpc>
              <a:spcBef>
                <a:spcPts val="600"/>
              </a:spcBef>
              <a:buClr>
                <a:schemeClr val="accent3"/>
              </a:buClr>
              <a:buAutoNum type="arabicPeriod"/>
            </a:pPr>
            <a:r>
              <a:rPr dirty="0"/>
              <a:t>What processes would you implement to ensure </a:t>
            </a:r>
            <a:r>
              <a:rPr dirty="0" err="1"/>
              <a:t>succe</a:t>
            </a:r>
            <a:r>
              <a:rPr lang="hu-HU" dirty="0"/>
              <a:t>s</a:t>
            </a:r>
            <a:r>
              <a:rPr dirty="0" err="1"/>
              <a:t>sful</a:t>
            </a:r>
            <a:r>
              <a:rPr dirty="0"/>
              <a:t> collection, storage, and transport of the sample collected?</a:t>
            </a:r>
          </a:p>
          <a:p>
            <a:pPr marL="0" lvl="1" indent="-548640" algn="just" defTabSz="457181">
              <a:lnSpc>
                <a:spcPct val="150000"/>
              </a:lnSpc>
              <a:spcBef>
                <a:spcPts val="600"/>
              </a:spcBef>
              <a:buClr>
                <a:schemeClr val="accent3"/>
              </a:buClr>
              <a:buAutoNum type="arabicPeriod"/>
            </a:pPr>
            <a:r>
              <a:rPr dirty="0"/>
              <a:t>What follow-up measures can be taken to ensure sample was received?</a:t>
            </a:r>
          </a:p>
        </p:txBody>
      </p:sp>
      <p:sp>
        <p:nvSpPr>
          <p:cNvPr id="2" name="Title 1">
            <a:extLst>
              <a:ext uri="{FF2B5EF4-FFF2-40B4-BE49-F238E27FC236}">
                <a16:creationId xmlns:a16="http://schemas.microsoft.com/office/drawing/2014/main" id="{0957D11B-6D3A-F32F-E11B-1FE1326DBA45}"/>
              </a:ext>
            </a:extLst>
          </p:cNvPr>
          <p:cNvSpPr txBox="1">
            <a:spLocks/>
          </p:cNvSpPr>
          <p:nvPr/>
        </p:nvSpPr>
        <p:spPr>
          <a:xfrm>
            <a:off x="138857" y="92028"/>
            <a:ext cx="8303807"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Scenario 2 - Questions</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 name="Text Placeholder 4"/>
          <p:cNvSpPr txBox="1">
            <a:spLocks noGrp="1"/>
          </p:cNvSpPr>
          <p:nvPr>
            <p:ph type="body" sz="quarter" idx="1"/>
          </p:nvPr>
        </p:nvSpPr>
        <p:spPr>
          <a:xfrm>
            <a:off x="2606742" y="1733027"/>
            <a:ext cx="6978516" cy="1870076"/>
          </a:xfrm>
          <a:prstGeom prst="rect">
            <a:avLst/>
          </a:prstGeom>
        </p:spPr>
        <p:txBody>
          <a:bodyPr/>
          <a:lstStyle>
            <a:lvl1pPr>
              <a:defRPr sz="3200"/>
            </a:lvl1pPr>
          </a:lstStyle>
          <a:p>
            <a:r>
              <a:rPr b="1" dirty="0"/>
              <a:t>1. National laboratory sample management system</a:t>
            </a:r>
          </a:p>
        </p:txBody>
      </p:sp>
    </p:spTree>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 name="Rectangle 2"/>
          <p:cNvSpPr txBox="1"/>
          <p:nvPr/>
        </p:nvSpPr>
        <p:spPr>
          <a:xfrm>
            <a:off x="879878" y="873685"/>
            <a:ext cx="10432244" cy="511063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4864" tIns="54864" rIns="54864" bIns="54864" anchor="ctr">
            <a:spAutoFit/>
          </a:bodyPr>
          <a:lstStyle/>
          <a:p>
            <a:pPr>
              <a:lnSpc>
                <a:spcPct val="90000"/>
              </a:lnSpc>
              <a:defRPr sz="1900">
                <a:solidFill>
                  <a:srgbClr val="C00000"/>
                </a:solidFill>
                <a:latin typeface="Source Sans Pro Bold"/>
                <a:ea typeface="Source Sans Pro Bold"/>
                <a:cs typeface="Source Sans Pro Bold"/>
                <a:sym typeface="Source Sans Pro Bold"/>
              </a:defRPr>
            </a:pPr>
            <a:r>
              <a:rPr b="1" dirty="0">
                <a:solidFill>
                  <a:srgbClr val="C00000"/>
                </a:solidFill>
              </a:rPr>
              <a:t>1. What minimal PPE should be used for sample collection of this individual?</a:t>
            </a:r>
          </a:p>
          <a:p>
            <a:pPr marL="891539" lvl="1" indent="-342900">
              <a:lnSpc>
                <a:spcPct val="90000"/>
              </a:lnSpc>
              <a:buClr>
                <a:srgbClr val="C00000"/>
              </a:buClr>
              <a:buSzPct val="100000"/>
              <a:buFont typeface="Arial"/>
              <a:buChar char="•"/>
              <a:defRPr sz="1900">
                <a:latin typeface="+mn-lt"/>
                <a:ea typeface="+mn-ea"/>
                <a:cs typeface="+mn-cs"/>
                <a:sym typeface="Source Sans Pro Regular"/>
              </a:defRPr>
            </a:pPr>
            <a:r>
              <a:rPr dirty="0"/>
              <a:t>Gloves, N95 or medical mask, apron, gown, eye protection.</a:t>
            </a:r>
          </a:p>
          <a:p>
            <a:pPr>
              <a:lnSpc>
                <a:spcPct val="90000"/>
              </a:lnSpc>
              <a:defRPr sz="1900">
                <a:solidFill>
                  <a:srgbClr val="0070C0"/>
                </a:solidFill>
                <a:latin typeface="+mn-lt"/>
                <a:ea typeface="+mn-ea"/>
                <a:cs typeface="+mn-cs"/>
                <a:sym typeface="Source Sans Pro Regular"/>
              </a:defRPr>
            </a:pPr>
            <a:endParaRPr dirty="0"/>
          </a:p>
          <a:p>
            <a:pPr>
              <a:lnSpc>
                <a:spcPct val="90000"/>
              </a:lnSpc>
              <a:defRPr sz="1900">
                <a:solidFill>
                  <a:srgbClr val="C00000"/>
                </a:solidFill>
                <a:latin typeface="Source Sans Pro Bold"/>
                <a:ea typeface="Source Sans Pro Bold"/>
                <a:cs typeface="Source Sans Pro Bold"/>
                <a:sym typeface="Source Sans Pro Bold"/>
              </a:defRPr>
            </a:pPr>
            <a:r>
              <a:rPr b="1" dirty="0">
                <a:solidFill>
                  <a:srgbClr val="C00000"/>
                </a:solidFill>
              </a:rPr>
              <a:t>2. What processes would you implement to ensure successful collection, storage, and transport of the sample collected?</a:t>
            </a:r>
          </a:p>
          <a:p>
            <a:pPr marL="891539" lvl="1" indent="-342900">
              <a:lnSpc>
                <a:spcPct val="90000"/>
              </a:lnSpc>
              <a:buClr>
                <a:srgbClr val="C00000"/>
              </a:buClr>
              <a:buSzPct val="100000"/>
              <a:buFont typeface="Arial"/>
              <a:buChar char="•"/>
              <a:defRPr sz="1900">
                <a:latin typeface="+mn-lt"/>
                <a:ea typeface="+mn-ea"/>
                <a:cs typeface="+mn-cs"/>
                <a:sym typeface="Source Sans Pro Regular"/>
              </a:defRPr>
            </a:pPr>
            <a:r>
              <a:rPr dirty="0"/>
              <a:t>Put the sample in the appropriate container based on transportation (international vs. national) and type of test used </a:t>
            </a:r>
          </a:p>
          <a:p>
            <a:pPr marL="891539" lvl="1" indent="-342900">
              <a:lnSpc>
                <a:spcPct val="90000"/>
              </a:lnSpc>
              <a:buClr>
                <a:srgbClr val="C00000"/>
              </a:buClr>
              <a:buSzPct val="100000"/>
              <a:buFont typeface="Arial"/>
              <a:buChar char="•"/>
              <a:defRPr sz="1900">
                <a:latin typeface="+mn-lt"/>
                <a:ea typeface="+mn-ea"/>
                <a:cs typeface="+mn-cs"/>
                <a:sym typeface="Source Sans Pro Regular"/>
              </a:defRPr>
            </a:pPr>
            <a:r>
              <a:rPr dirty="0"/>
              <a:t>Ensure proper labeling of samples and containers and include adequate documentation.</a:t>
            </a:r>
          </a:p>
          <a:p>
            <a:pPr marL="891539" lvl="1" indent="-342900">
              <a:lnSpc>
                <a:spcPct val="90000"/>
              </a:lnSpc>
              <a:buClr>
                <a:srgbClr val="C00000"/>
              </a:buClr>
              <a:buSzPct val="100000"/>
              <a:buFont typeface="Arial"/>
              <a:buChar char="•"/>
              <a:defRPr sz="1900">
                <a:latin typeface="+mn-lt"/>
                <a:ea typeface="+mn-ea"/>
                <a:cs typeface="+mn-cs"/>
                <a:sym typeface="Source Sans Pro Regular"/>
              </a:defRPr>
            </a:pPr>
            <a:r>
              <a:rPr dirty="0"/>
              <a:t>Consider the temperature requirements needed for sample shipment based on type of test used</a:t>
            </a:r>
          </a:p>
          <a:p>
            <a:pPr marL="891539" lvl="1" indent="-342900">
              <a:lnSpc>
                <a:spcPct val="90000"/>
              </a:lnSpc>
              <a:buClr>
                <a:srgbClr val="C00000"/>
              </a:buClr>
              <a:buSzPct val="100000"/>
              <a:buFont typeface="Arial"/>
              <a:buChar char="•"/>
              <a:defRPr sz="1900">
                <a:latin typeface="+mn-lt"/>
                <a:ea typeface="+mn-ea"/>
                <a:cs typeface="+mn-cs"/>
                <a:sym typeface="Source Sans Pro Regular"/>
              </a:defRPr>
            </a:pPr>
            <a:r>
              <a:rPr dirty="0"/>
              <a:t>If samples cannot be transported or tested immediately, they should be stored appropriately (see next slide);</a:t>
            </a:r>
          </a:p>
          <a:p>
            <a:pPr marL="891539" lvl="1" indent="-342900">
              <a:lnSpc>
                <a:spcPct val="90000"/>
              </a:lnSpc>
              <a:buClr>
                <a:srgbClr val="C00000"/>
              </a:buClr>
              <a:buSzPct val="100000"/>
              <a:buFont typeface="Arial"/>
              <a:buChar char="•"/>
              <a:defRPr sz="1900">
                <a:latin typeface="+mn-lt"/>
                <a:ea typeface="+mn-ea"/>
                <a:cs typeface="+mn-cs"/>
                <a:sym typeface="Source Sans Pro Regular"/>
              </a:defRPr>
            </a:pPr>
            <a:r>
              <a:rPr dirty="0"/>
              <a:t>It is your responsibility to remove hazardous waste and make it safe.</a:t>
            </a:r>
          </a:p>
          <a:p>
            <a:pPr>
              <a:lnSpc>
                <a:spcPct val="90000"/>
              </a:lnSpc>
              <a:defRPr sz="1900">
                <a:solidFill>
                  <a:srgbClr val="0070C0"/>
                </a:solidFill>
                <a:latin typeface="+mn-lt"/>
                <a:ea typeface="+mn-ea"/>
                <a:cs typeface="+mn-cs"/>
                <a:sym typeface="Source Sans Pro Regular"/>
              </a:defRPr>
            </a:pPr>
            <a:endParaRPr dirty="0"/>
          </a:p>
          <a:p>
            <a:pPr>
              <a:lnSpc>
                <a:spcPct val="90000"/>
              </a:lnSpc>
              <a:defRPr sz="1900">
                <a:solidFill>
                  <a:srgbClr val="C00000"/>
                </a:solidFill>
                <a:latin typeface="Source Sans Pro Bold"/>
                <a:ea typeface="Source Sans Pro Bold"/>
                <a:cs typeface="Source Sans Pro Bold"/>
                <a:sym typeface="Source Sans Pro Bold"/>
              </a:defRPr>
            </a:pPr>
            <a:r>
              <a:rPr b="1" dirty="0">
                <a:solidFill>
                  <a:srgbClr val="C00000"/>
                </a:solidFill>
              </a:rPr>
              <a:t>3. What follow-up measures can be taken to ensure sample was received?</a:t>
            </a:r>
          </a:p>
          <a:p>
            <a:pPr marL="891539" lvl="1" indent="-342900">
              <a:lnSpc>
                <a:spcPct val="90000"/>
              </a:lnSpc>
              <a:buClr>
                <a:srgbClr val="C00000"/>
              </a:buClr>
              <a:buSzPct val="100000"/>
              <a:buFont typeface="Arial"/>
              <a:buChar char="•"/>
              <a:defRPr sz="1900">
                <a:latin typeface="+mn-lt"/>
                <a:ea typeface="+mn-ea"/>
                <a:cs typeface="+mn-cs"/>
                <a:sym typeface="Source Sans Pro Regular"/>
              </a:defRPr>
            </a:pPr>
            <a:r>
              <a:rPr dirty="0"/>
              <a:t>Notify the laboratory in advance of the number of samples and their expected delivery time</a:t>
            </a:r>
          </a:p>
          <a:p>
            <a:pPr marL="891539" lvl="1" indent="-342900">
              <a:lnSpc>
                <a:spcPct val="90000"/>
              </a:lnSpc>
              <a:buClr>
                <a:srgbClr val="C00000"/>
              </a:buClr>
              <a:buSzPct val="100000"/>
              <a:buFont typeface="Arial"/>
              <a:buChar char="•"/>
              <a:defRPr sz="1900">
                <a:latin typeface="+mn-lt"/>
                <a:ea typeface="+mn-ea"/>
                <a:cs typeface="+mn-cs"/>
                <a:sym typeface="Source Sans Pro Regular"/>
              </a:defRPr>
            </a:pPr>
            <a:r>
              <a:rPr dirty="0"/>
              <a:t>Check with the carrier to ensure there are no issues with the shipment (e.g. customs)</a:t>
            </a:r>
          </a:p>
          <a:p>
            <a:pPr marL="891539" lvl="1" indent="-342900">
              <a:lnSpc>
                <a:spcPct val="90000"/>
              </a:lnSpc>
              <a:buClr>
                <a:srgbClr val="C00000"/>
              </a:buClr>
              <a:buSzPct val="100000"/>
              <a:buFont typeface="Arial"/>
              <a:buChar char="•"/>
              <a:defRPr sz="1900">
                <a:latin typeface="+mn-lt"/>
                <a:ea typeface="+mn-ea"/>
                <a:cs typeface="+mn-cs"/>
                <a:sym typeface="Source Sans Pro Regular"/>
              </a:defRPr>
            </a:pPr>
            <a:r>
              <a:rPr dirty="0"/>
              <a:t>Make sure the carrier and laboratory can contact you if a problem arises or if they have questions concerning the sample shipment.</a:t>
            </a:r>
          </a:p>
        </p:txBody>
      </p:sp>
      <p:sp>
        <p:nvSpPr>
          <p:cNvPr id="2" name="Title 1">
            <a:extLst>
              <a:ext uri="{FF2B5EF4-FFF2-40B4-BE49-F238E27FC236}">
                <a16:creationId xmlns:a16="http://schemas.microsoft.com/office/drawing/2014/main" id="{3C76CBC2-D840-1B81-E071-449CAC60EB8F}"/>
              </a:ext>
            </a:extLst>
          </p:cNvPr>
          <p:cNvSpPr txBox="1">
            <a:spLocks/>
          </p:cNvSpPr>
          <p:nvPr/>
        </p:nvSpPr>
        <p:spPr>
          <a:xfrm>
            <a:off x="138857" y="92028"/>
            <a:ext cx="8303807"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Scenario 2 - Answers</a:t>
            </a:r>
          </a:p>
        </p:txBody>
      </p:sp>
    </p:spTree>
  </p:cSld>
  <p:clrMapOvr>
    <a:masterClrMapping/>
  </p:clrMapOvr>
  <p:transition spd="med"/>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2" name="Content Placeholder 4" descr="Content Placeholder 4"/>
          <p:cNvPicPr>
            <a:picLocks noChangeAspect="1"/>
          </p:cNvPicPr>
          <p:nvPr/>
        </p:nvPicPr>
        <p:blipFill>
          <a:blip r:embed="rId2"/>
          <a:stretch>
            <a:fillRect/>
          </a:stretch>
        </p:blipFill>
        <p:spPr>
          <a:xfrm>
            <a:off x="3377726" y="792156"/>
            <a:ext cx="7732712" cy="5694363"/>
          </a:xfrm>
          <a:prstGeom prst="rect">
            <a:avLst/>
          </a:prstGeom>
          <a:ln w="12700">
            <a:miter lim="400000"/>
          </a:ln>
        </p:spPr>
      </p:pic>
      <p:sp>
        <p:nvSpPr>
          <p:cNvPr id="833" name="TextBox 5"/>
          <p:cNvSpPr txBox="1"/>
          <p:nvPr/>
        </p:nvSpPr>
        <p:spPr>
          <a:xfrm>
            <a:off x="664465" y="2459736"/>
            <a:ext cx="2592846" cy="158812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4864" tIns="54864" rIns="54864" bIns="54864">
            <a:spAutoFit/>
          </a:bodyPr>
          <a:lstStyle/>
          <a:p>
            <a:pPr>
              <a:defRPr sz="1600">
                <a:latin typeface="+mn-lt"/>
                <a:ea typeface="+mn-ea"/>
                <a:cs typeface="+mn-cs"/>
                <a:sym typeface="Source Sans Pro Regular"/>
              </a:defRPr>
            </a:pPr>
            <a:r>
              <a:rPr dirty="0"/>
              <a:t>Addition to answer 2:</a:t>
            </a:r>
          </a:p>
          <a:p>
            <a:pPr>
              <a:defRPr sz="1600">
                <a:latin typeface="+mn-lt"/>
                <a:ea typeface="+mn-ea"/>
                <a:cs typeface="+mn-cs"/>
                <a:sym typeface="Source Sans Pro Regular"/>
              </a:defRPr>
            </a:pPr>
            <a:r>
              <a:rPr dirty="0"/>
              <a:t>Recommended conditions for international shipment of specimens referred for Covid-19 testing (Testing guidance as of 14/5/2020).</a:t>
            </a:r>
          </a:p>
        </p:txBody>
      </p:sp>
      <p:sp>
        <p:nvSpPr>
          <p:cNvPr id="4" name="Title 1">
            <a:extLst>
              <a:ext uri="{FF2B5EF4-FFF2-40B4-BE49-F238E27FC236}">
                <a16:creationId xmlns:a16="http://schemas.microsoft.com/office/drawing/2014/main" id="{1009CB9B-3B2A-59A8-7E79-854FA807CC65}"/>
              </a:ext>
            </a:extLst>
          </p:cNvPr>
          <p:cNvSpPr txBox="1">
            <a:spLocks/>
          </p:cNvSpPr>
          <p:nvPr/>
        </p:nvSpPr>
        <p:spPr>
          <a:xfrm>
            <a:off x="138857" y="92028"/>
            <a:ext cx="5560607"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Scenario 2 </a:t>
            </a:r>
          </a:p>
        </p:txBody>
      </p:sp>
    </p:spTree>
  </p:cSld>
  <p:clrMapOvr>
    <a:masterClrMapping/>
  </p:clrMapOvr>
  <p:transition spd="med"/>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5" name="Text Placeholder 2"/>
          <p:cNvSpPr txBox="1">
            <a:spLocks noGrp="1"/>
          </p:cNvSpPr>
          <p:nvPr>
            <p:ph type="body" idx="1"/>
          </p:nvPr>
        </p:nvSpPr>
        <p:spPr>
          <a:prstGeom prst="rect">
            <a:avLst/>
          </a:prstGeom>
        </p:spPr>
        <p:txBody>
          <a:bodyPr/>
          <a:lstStyle/>
          <a:p>
            <a:pPr marL="254000" indent="-254000">
              <a:spcBef>
                <a:spcPts val="500"/>
              </a:spcBef>
              <a:buClr>
                <a:schemeClr val="accent3"/>
              </a:buClr>
              <a:buSzPct val="100000"/>
              <a:buFont typeface="Arial"/>
              <a:buChar char="•"/>
            </a:pPr>
            <a:r>
              <a:rPr dirty="0"/>
              <a:t>Sample collection and time between collection and processing directly affect the quality and reliability of the laboratory results</a:t>
            </a:r>
            <a:endParaRPr sz="3300" dirty="0"/>
          </a:p>
          <a:p>
            <a:pPr marL="254000" indent="-254000">
              <a:spcBef>
                <a:spcPts val="500"/>
              </a:spcBef>
              <a:buClr>
                <a:schemeClr val="accent3"/>
              </a:buClr>
              <a:buSzPct val="100000"/>
              <a:buFont typeface="Arial"/>
              <a:buChar char="•"/>
            </a:pPr>
            <a:r>
              <a:rPr dirty="0"/>
              <a:t>Consider the following:</a:t>
            </a:r>
            <a:endParaRPr sz="2800" dirty="0"/>
          </a:p>
          <a:p>
            <a:pPr marL="571500" lvl="1" indent="-190500">
              <a:spcBef>
                <a:spcPts val="400"/>
              </a:spcBef>
              <a:buClr>
                <a:schemeClr val="accent3"/>
              </a:buClr>
              <a:buSzPct val="75000"/>
              <a:buChar char="๏"/>
              <a:defRPr sz="1900"/>
            </a:pPr>
            <a:r>
              <a:rPr dirty="0"/>
              <a:t>Notify the laboratory in advance of the number of samples and their expected delivery time</a:t>
            </a:r>
          </a:p>
          <a:p>
            <a:pPr marL="571500" lvl="1" indent="-190500">
              <a:spcBef>
                <a:spcPts val="400"/>
              </a:spcBef>
              <a:buClr>
                <a:schemeClr val="accent3"/>
              </a:buClr>
              <a:buSzPct val="75000"/>
              <a:buChar char="๏"/>
              <a:defRPr sz="1900"/>
            </a:pPr>
            <a:r>
              <a:rPr dirty="0"/>
              <a:t>If samples cannot be transported or tested immediately, they should be stored appropriately;</a:t>
            </a:r>
          </a:p>
          <a:p>
            <a:pPr marL="571500" lvl="1" indent="-190500">
              <a:spcBef>
                <a:spcPts val="400"/>
              </a:spcBef>
              <a:buClr>
                <a:schemeClr val="accent3"/>
              </a:buClr>
              <a:buSzPct val="75000"/>
              <a:buChar char="๏"/>
              <a:defRPr sz="1900"/>
            </a:pPr>
            <a:r>
              <a:rPr dirty="0"/>
              <a:t>It is your responsibility to remove hazardous waste and make it safe.</a:t>
            </a:r>
          </a:p>
          <a:p>
            <a:pPr marL="254000" lvl="1" indent="-254000">
              <a:spcBef>
                <a:spcPts val="500"/>
              </a:spcBef>
              <a:buClr>
                <a:schemeClr val="accent3"/>
              </a:buClr>
              <a:buFont typeface="Arial"/>
            </a:pPr>
            <a:r>
              <a:rPr dirty="0"/>
              <a:t>If in any doubt, discuss your plans with the laboratory</a:t>
            </a:r>
            <a:endParaRPr sz="2800" dirty="0"/>
          </a:p>
          <a:p>
            <a:pPr marL="254000" lvl="1" indent="-254000">
              <a:spcBef>
                <a:spcPts val="500"/>
              </a:spcBef>
              <a:buClr>
                <a:schemeClr val="accent3"/>
              </a:buClr>
              <a:buFont typeface="Arial"/>
            </a:pPr>
            <a:r>
              <a:rPr dirty="0"/>
              <a:t>Record all steps and keep the laboratory informed.</a:t>
            </a:r>
            <a:endParaRPr sz="2800" dirty="0"/>
          </a:p>
        </p:txBody>
      </p:sp>
    </p:spTree>
  </p:cSld>
  <p:clrMapOvr>
    <a:masterClrMapping/>
  </p:clrMapOvr>
  <p:transition spd="med"/>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0" name="Content Placeholder 2"/>
          <p:cNvSpPr txBox="1">
            <a:spLocks noGrp="1"/>
          </p:cNvSpPr>
          <p:nvPr>
            <p:ph type="body" idx="1"/>
          </p:nvPr>
        </p:nvSpPr>
        <p:spPr>
          <a:xfrm>
            <a:off x="4167535" y="842965"/>
            <a:ext cx="7529514" cy="5546726"/>
          </a:xfrm>
          <a:prstGeom prst="rect">
            <a:avLst/>
          </a:prstGeom>
        </p:spPr>
        <p:txBody>
          <a:bodyPr/>
          <a:lstStyle/>
          <a:p>
            <a:pPr marL="254000" lvl="1" indent="-254000" defTabSz="457181">
              <a:lnSpc>
                <a:spcPct val="80000"/>
              </a:lnSpc>
              <a:spcBef>
                <a:spcPts val="100"/>
              </a:spcBef>
              <a:buClr>
                <a:schemeClr val="accent3"/>
              </a:buClr>
              <a:buFont typeface="Arial"/>
            </a:pPr>
            <a:r>
              <a:rPr dirty="0"/>
              <a:t>You have questions? Contact the laboratory and/or the carrier!</a:t>
            </a:r>
            <a:endParaRPr sz="2800" dirty="0"/>
          </a:p>
          <a:p>
            <a:pPr marL="254000" lvl="1" indent="-254000" defTabSz="457181">
              <a:lnSpc>
                <a:spcPct val="80000"/>
              </a:lnSpc>
              <a:spcBef>
                <a:spcPts val="100"/>
              </a:spcBef>
              <a:buClr>
                <a:schemeClr val="accent3"/>
              </a:buClr>
              <a:buFont typeface="Arial"/>
            </a:pPr>
            <a:endParaRPr sz="2800" dirty="0"/>
          </a:p>
          <a:p>
            <a:pPr marL="254000" lvl="1" indent="-254000" defTabSz="457181">
              <a:lnSpc>
                <a:spcPct val="80000"/>
              </a:lnSpc>
              <a:spcBef>
                <a:spcPts val="100"/>
              </a:spcBef>
              <a:buClr>
                <a:schemeClr val="accent3"/>
              </a:buClr>
              <a:buFont typeface="Arial"/>
            </a:pPr>
            <a:r>
              <a:rPr dirty="0"/>
              <a:t>Make sure the carrier and laboratory can contact you if a problem arises or if they have questions concerning the sample shipment</a:t>
            </a:r>
            <a:endParaRPr sz="2800" dirty="0"/>
          </a:p>
          <a:p>
            <a:pPr marL="254000" lvl="1" indent="-254000" defTabSz="457181">
              <a:lnSpc>
                <a:spcPct val="80000"/>
              </a:lnSpc>
              <a:spcBef>
                <a:spcPts val="100"/>
              </a:spcBef>
              <a:buClr>
                <a:schemeClr val="accent3"/>
              </a:buClr>
              <a:buFont typeface="Arial"/>
            </a:pPr>
            <a:endParaRPr sz="2800" dirty="0"/>
          </a:p>
          <a:p>
            <a:pPr marL="254000" lvl="1" indent="-254000" defTabSz="457181">
              <a:lnSpc>
                <a:spcPct val="80000"/>
              </a:lnSpc>
              <a:spcBef>
                <a:spcPts val="100"/>
              </a:spcBef>
              <a:buClr>
                <a:schemeClr val="accent3"/>
              </a:buClr>
              <a:buFont typeface="Arial"/>
            </a:pPr>
            <a:r>
              <a:rPr dirty="0"/>
              <a:t>Check with the carrier to ensure there are no issues with the shipment (e.g. customs)</a:t>
            </a:r>
            <a:endParaRPr sz="2800" dirty="0"/>
          </a:p>
          <a:p>
            <a:pPr marL="254000" lvl="1" indent="-254000" defTabSz="457181">
              <a:lnSpc>
                <a:spcPct val="80000"/>
              </a:lnSpc>
              <a:spcBef>
                <a:spcPts val="100"/>
              </a:spcBef>
              <a:buClr>
                <a:schemeClr val="accent3"/>
              </a:buClr>
              <a:buFont typeface="Arial"/>
            </a:pPr>
            <a:endParaRPr sz="2800" dirty="0"/>
          </a:p>
          <a:p>
            <a:pPr marL="254000" lvl="1" indent="-254000" defTabSz="457181">
              <a:lnSpc>
                <a:spcPct val="80000"/>
              </a:lnSpc>
              <a:spcBef>
                <a:spcPts val="100"/>
              </a:spcBef>
              <a:buClr>
                <a:schemeClr val="accent3"/>
              </a:buClr>
              <a:buFont typeface="Arial"/>
            </a:pPr>
            <a:r>
              <a:rPr dirty="0"/>
              <a:t>Ensure proper labeling of samples and containers, and include adequate documentation.</a:t>
            </a:r>
          </a:p>
        </p:txBody>
      </p:sp>
      <p:sp>
        <p:nvSpPr>
          <p:cNvPr id="4" name="TextBox 4">
            <a:extLst>
              <a:ext uri="{FF2B5EF4-FFF2-40B4-BE49-F238E27FC236}">
                <a16:creationId xmlns:a16="http://schemas.microsoft.com/office/drawing/2014/main" id="{1E855051-D98C-A7C4-903C-9AD76FC7DD05}"/>
              </a:ext>
            </a:extLst>
          </p:cNvPr>
          <p:cNvSpPr txBox="1"/>
          <p:nvPr/>
        </p:nvSpPr>
        <p:spPr>
          <a:xfrm>
            <a:off x="388936" y="885342"/>
            <a:ext cx="3355607"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Key messages</a:t>
            </a:r>
          </a:p>
        </p:txBody>
      </p:sp>
    </p:spTree>
  </p:cSld>
  <p:clrMapOvr>
    <a:masterClrMapping/>
  </p:clrMapOvr>
  <p:transition spd="med"/>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4" name="Google Shape;300;p7"/>
          <p:cNvSpPr txBox="1">
            <a:spLocks noGrp="1"/>
          </p:cNvSpPr>
          <p:nvPr>
            <p:ph type="body" sz="half" idx="1"/>
          </p:nvPr>
        </p:nvSpPr>
        <p:spPr>
          <a:xfrm>
            <a:off x="587204" y="1971020"/>
            <a:ext cx="11347453" cy="1870076"/>
          </a:xfrm>
          <a:prstGeom prst="rect">
            <a:avLst/>
          </a:prstGeom>
        </p:spPr>
        <p:txBody>
          <a:bodyPr lIns="161999" tIns="161999" rIns="161999" bIns="161999"/>
          <a:lstStyle>
            <a:lvl1pPr>
              <a:defRPr sz="3200"/>
            </a:lvl1pPr>
          </a:lstStyle>
          <a:p>
            <a:r>
              <a:rPr lang="hu-HU" b="1" dirty="0"/>
              <a:t>9</a:t>
            </a:r>
            <a:r>
              <a:rPr b="1" dirty="0"/>
              <a:t>. References and guidelines</a:t>
            </a:r>
          </a:p>
        </p:txBody>
      </p:sp>
    </p:spTree>
  </p:cSld>
  <p:clrMapOvr>
    <a:masterClrMapping/>
  </p:clrMapOvr>
  <p:transition spd="med"/>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6" name="Content Placeholder 2"/>
          <p:cNvSpPr txBox="1">
            <a:spLocks noGrp="1"/>
          </p:cNvSpPr>
          <p:nvPr>
            <p:ph type="body" idx="1"/>
          </p:nvPr>
        </p:nvSpPr>
        <p:spPr>
          <a:xfrm>
            <a:off x="4273551" y="1125038"/>
            <a:ext cx="7529515" cy="4607924"/>
          </a:xfrm>
          <a:prstGeom prst="rect">
            <a:avLst/>
          </a:prstGeom>
        </p:spPr>
        <p:txBody>
          <a:bodyPr lIns="0" tIns="0" rIns="0" bIns="0" anchor="t"/>
          <a:lstStyle/>
          <a:p>
            <a:pPr>
              <a:lnSpc>
                <a:spcPct val="80000"/>
              </a:lnSpc>
              <a:spcBef>
                <a:spcPts val="0"/>
              </a:spcBef>
              <a:defRPr sz="1600"/>
            </a:pPr>
            <a:endParaRPr dirty="0"/>
          </a:p>
          <a:p>
            <a:pPr>
              <a:lnSpc>
                <a:spcPct val="80000"/>
              </a:lnSpc>
              <a:spcBef>
                <a:spcPts val="0"/>
              </a:spcBef>
              <a:defRPr sz="1600"/>
            </a:pPr>
            <a:r>
              <a:rPr dirty="0"/>
              <a:t>WHO Laboratory biosafety manual, 4th edition: Personal protective equipment</a:t>
            </a:r>
          </a:p>
          <a:p>
            <a:pPr>
              <a:lnSpc>
                <a:spcPct val="80000"/>
              </a:lnSpc>
              <a:spcBef>
                <a:spcPts val="0"/>
              </a:spcBef>
              <a:defRPr sz="1600"/>
            </a:pPr>
            <a:r>
              <a:rPr u="sng" dirty="0">
                <a:solidFill>
                  <a:srgbClr val="0563C1"/>
                </a:solidFill>
                <a:uFill>
                  <a:solidFill>
                    <a:srgbClr val="0563C1"/>
                  </a:solidFill>
                </a:uFill>
                <a:hlinkClick r:id="rId2"/>
              </a:rPr>
              <a:t>https://www.who.int/publications/i/item/9789240011410</a:t>
            </a:r>
          </a:p>
          <a:p>
            <a:pPr>
              <a:spcBef>
                <a:spcPts val="0"/>
              </a:spcBef>
              <a:defRPr sz="1600"/>
            </a:pPr>
            <a:endParaRPr u="sng" dirty="0">
              <a:solidFill>
                <a:srgbClr val="0563C1"/>
              </a:solidFill>
              <a:uFill>
                <a:solidFill>
                  <a:srgbClr val="0563C1"/>
                </a:solidFill>
              </a:uFill>
              <a:hlinkClick r:id="rId2"/>
            </a:endParaRPr>
          </a:p>
          <a:p>
            <a:pPr>
              <a:spcBef>
                <a:spcPts val="0"/>
              </a:spcBef>
              <a:defRPr sz="1600"/>
            </a:pPr>
            <a:endParaRPr u="sng" dirty="0">
              <a:solidFill>
                <a:srgbClr val="0563C1"/>
              </a:solidFill>
              <a:uFill>
                <a:solidFill>
                  <a:srgbClr val="0563C1"/>
                </a:solidFill>
              </a:uFill>
              <a:hlinkClick r:id="rId2"/>
            </a:endParaRPr>
          </a:p>
          <a:p>
            <a:pPr>
              <a:lnSpc>
                <a:spcPct val="100000"/>
              </a:lnSpc>
              <a:spcBef>
                <a:spcPts val="0"/>
              </a:spcBef>
              <a:defRPr sz="1600"/>
            </a:pPr>
            <a:r>
              <a:rPr dirty="0"/>
              <a:t>UN Recommendations on the Transport of Dangerous Goods, 2017 </a:t>
            </a:r>
            <a:r>
              <a:rPr u="sng" dirty="0">
                <a:solidFill>
                  <a:srgbClr val="0563C1"/>
                </a:solidFill>
                <a:uFill>
                  <a:solidFill>
                    <a:srgbClr val="0563C1"/>
                  </a:solidFill>
                </a:uFill>
                <a:hlinkClick r:id="rId3"/>
              </a:rPr>
              <a:t>http://www.unece.org/trans/danger/publi/unrec/rev20/20files_e.html</a:t>
            </a:r>
          </a:p>
          <a:p>
            <a:pPr>
              <a:lnSpc>
                <a:spcPct val="100000"/>
              </a:lnSpc>
              <a:spcBef>
                <a:spcPts val="0"/>
              </a:spcBef>
              <a:defRPr sz="1600"/>
            </a:pPr>
            <a:endParaRPr u="sng" dirty="0">
              <a:solidFill>
                <a:srgbClr val="0563C1"/>
              </a:solidFill>
              <a:uFill>
                <a:solidFill>
                  <a:srgbClr val="0563C1"/>
                </a:solidFill>
              </a:uFill>
              <a:hlinkClick r:id="rId3"/>
            </a:endParaRPr>
          </a:p>
          <a:p>
            <a:pPr>
              <a:lnSpc>
                <a:spcPct val="100000"/>
              </a:lnSpc>
              <a:spcBef>
                <a:spcPts val="0"/>
              </a:spcBef>
              <a:defRPr sz="1600"/>
            </a:pPr>
            <a:r>
              <a:rPr dirty="0"/>
              <a:t>ICAO Technical Instructions</a:t>
            </a:r>
          </a:p>
          <a:p>
            <a:pPr>
              <a:lnSpc>
                <a:spcPct val="100000"/>
              </a:lnSpc>
              <a:spcBef>
                <a:spcPts val="0"/>
              </a:spcBef>
              <a:defRPr sz="1600"/>
            </a:pPr>
            <a:r>
              <a:rPr u="sng" dirty="0">
                <a:solidFill>
                  <a:srgbClr val="0563C1"/>
                </a:solidFill>
                <a:uFill>
                  <a:solidFill>
                    <a:srgbClr val="0563C1"/>
                  </a:solidFill>
                </a:uFill>
                <a:hlinkClick r:id="rId4"/>
              </a:rPr>
              <a:t>https://www.icao.int/safety/DangerousGoods/Pages/technical-instructions.aspx</a:t>
            </a:r>
          </a:p>
          <a:p>
            <a:pPr>
              <a:lnSpc>
                <a:spcPct val="100000"/>
              </a:lnSpc>
              <a:spcBef>
                <a:spcPts val="0"/>
              </a:spcBef>
              <a:defRPr sz="1600"/>
            </a:pPr>
            <a:endParaRPr u="sng" dirty="0">
              <a:solidFill>
                <a:srgbClr val="0563C1"/>
              </a:solidFill>
              <a:uFill>
                <a:solidFill>
                  <a:srgbClr val="0563C1"/>
                </a:solidFill>
              </a:uFill>
              <a:hlinkClick r:id="rId4"/>
            </a:endParaRPr>
          </a:p>
          <a:p>
            <a:pPr>
              <a:lnSpc>
                <a:spcPct val="100000"/>
              </a:lnSpc>
              <a:spcBef>
                <a:spcPts val="0"/>
              </a:spcBef>
              <a:defRPr sz="1600"/>
            </a:pPr>
            <a:r>
              <a:rPr dirty="0"/>
              <a:t>Specimen labeling, storage &amp; handling, CDC</a:t>
            </a:r>
          </a:p>
          <a:p>
            <a:pPr>
              <a:lnSpc>
                <a:spcPct val="100000"/>
              </a:lnSpc>
              <a:spcBef>
                <a:spcPts val="0"/>
              </a:spcBef>
              <a:defRPr sz="1600"/>
            </a:pPr>
            <a:r>
              <a:rPr u="sng" dirty="0">
                <a:solidFill>
                  <a:srgbClr val="0563C1"/>
                </a:solidFill>
                <a:uFill>
                  <a:solidFill>
                    <a:srgbClr val="0563C1"/>
                  </a:solidFill>
                </a:uFill>
                <a:hlinkClick r:id="rId5"/>
              </a:rPr>
              <a:t>https://www.cdc.gov/urdo/downloads/specstoragehandling.pdf</a:t>
            </a:r>
          </a:p>
          <a:p>
            <a:pPr>
              <a:lnSpc>
                <a:spcPct val="100000"/>
              </a:lnSpc>
              <a:spcBef>
                <a:spcPts val="0"/>
              </a:spcBef>
              <a:defRPr sz="1600"/>
            </a:pPr>
            <a:endParaRPr u="sng" dirty="0">
              <a:solidFill>
                <a:srgbClr val="0563C1"/>
              </a:solidFill>
              <a:uFill>
                <a:solidFill>
                  <a:srgbClr val="0563C1"/>
                </a:solidFill>
              </a:uFill>
              <a:hlinkClick r:id="rId5"/>
            </a:endParaRPr>
          </a:p>
          <a:p>
            <a:pPr>
              <a:lnSpc>
                <a:spcPct val="100000"/>
              </a:lnSpc>
              <a:spcBef>
                <a:spcPts val="0"/>
              </a:spcBef>
              <a:defRPr sz="1600"/>
            </a:pPr>
            <a:r>
              <a:rPr dirty="0"/>
              <a:t>WHO Guidance on regulations for the transport of infectious substances 2017–2018 </a:t>
            </a:r>
          </a:p>
          <a:p>
            <a:pPr>
              <a:lnSpc>
                <a:spcPct val="100000"/>
              </a:lnSpc>
              <a:spcBef>
                <a:spcPts val="0"/>
              </a:spcBef>
              <a:defRPr sz="1600"/>
            </a:pPr>
            <a:r>
              <a:rPr u="sng" dirty="0">
                <a:solidFill>
                  <a:srgbClr val="0563C1"/>
                </a:solidFill>
                <a:uFill>
                  <a:solidFill>
                    <a:srgbClr val="0563C1"/>
                  </a:solidFill>
                </a:uFill>
                <a:hlinkClick r:id="rId6"/>
              </a:rPr>
              <a:t>http://www.who.int/ihr/publications/WHO-WHE-CPI-2017.8/en/</a:t>
            </a:r>
          </a:p>
          <a:p>
            <a:pPr>
              <a:lnSpc>
                <a:spcPct val="100000"/>
              </a:lnSpc>
              <a:spcBef>
                <a:spcPts val="0"/>
              </a:spcBef>
              <a:defRPr sz="1600"/>
            </a:pPr>
            <a:endParaRPr u="sng" dirty="0">
              <a:solidFill>
                <a:srgbClr val="0563C1"/>
              </a:solidFill>
              <a:uFill>
                <a:solidFill>
                  <a:srgbClr val="0563C1"/>
                </a:solidFill>
              </a:uFill>
              <a:hlinkClick r:id="rId6"/>
            </a:endParaRPr>
          </a:p>
          <a:p>
            <a:pPr>
              <a:lnSpc>
                <a:spcPct val="100000"/>
              </a:lnSpc>
              <a:spcBef>
                <a:spcPts val="0"/>
              </a:spcBef>
              <a:defRPr sz="1600"/>
            </a:pPr>
            <a:r>
              <a:rPr dirty="0"/>
              <a:t>WHO Infectious Substances Shipping Training - a course for shippers</a:t>
            </a:r>
          </a:p>
          <a:p>
            <a:pPr>
              <a:lnSpc>
                <a:spcPct val="100000"/>
              </a:lnSpc>
              <a:spcBef>
                <a:spcPts val="0"/>
              </a:spcBef>
              <a:defRPr sz="1600"/>
            </a:pPr>
            <a:r>
              <a:rPr u="sng" dirty="0">
                <a:solidFill>
                  <a:srgbClr val="0563C1"/>
                </a:solidFill>
                <a:uFill>
                  <a:solidFill>
                    <a:srgbClr val="0563C1"/>
                  </a:solidFill>
                </a:uFill>
                <a:hlinkClick r:id="rId7"/>
              </a:rPr>
              <a:t>http://www.who.int/ihr/i_s_shipping_training/en/</a:t>
            </a:r>
          </a:p>
        </p:txBody>
      </p:sp>
    </p:spTree>
  </p:cSld>
  <p:clrMapOvr>
    <a:masterClrMapping/>
  </p:clrMapOvr>
  <p:transition spd="med"/>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54" name="Picture 13" descr="Picture 13"/>
          <p:cNvPicPr>
            <a:picLocks noChangeAspect="1"/>
          </p:cNvPicPr>
          <p:nvPr/>
        </p:nvPicPr>
        <p:blipFill>
          <a:blip r:embed="rId3"/>
          <a:stretch>
            <a:fillRect/>
          </a:stretch>
        </p:blipFill>
        <p:spPr>
          <a:xfrm>
            <a:off x="8509000" y="6130925"/>
            <a:ext cx="1619251" cy="466727"/>
          </a:xfrm>
          <a:prstGeom prst="rect">
            <a:avLst/>
          </a:prstGeom>
          <a:ln w="12700">
            <a:miter lim="400000"/>
          </a:ln>
        </p:spPr>
      </p:pic>
      <p:sp>
        <p:nvSpPr>
          <p:cNvPr id="855" name="TextBox 6"/>
          <p:cNvSpPr txBox="1"/>
          <p:nvPr/>
        </p:nvSpPr>
        <p:spPr>
          <a:xfrm>
            <a:off x="4319521" y="732536"/>
            <a:ext cx="7240873" cy="53929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4864" tIns="54864" rIns="54864" bIns="54864">
            <a:spAutoFit/>
          </a:bodyPr>
          <a:lstStyle/>
          <a:p>
            <a:pPr>
              <a:defRPr sz="1600">
                <a:latin typeface="+mn-lt"/>
                <a:ea typeface="+mn-ea"/>
                <a:cs typeface="+mn-cs"/>
                <a:sym typeface="Source Sans Pro Regular"/>
              </a:defRPr>
            </a:pPr>
            <a:endParaRPr dirty="0"/>
          </a:p>
          <a:p>
            <a:pPr>
              <a:defRPr sz="1600">
                <a:latin typeface="+mn-lt"/>
                <a:ea typeface="+mn-ea"/>
                <a:cs typeface="+mn-cs"/>
                <a:sym typeface="Source Sans Pro Regular"/>
              </a:defRPr>
            </a:pPr>
            <a:r>
              <a:rPr dirty="0"/>
              <a:t>European Agreement on the International Carriage of Dangerous Goods by Road (ADR), 2017 </a:t>
            </a:r>
            <a:r>
              <a:rPr u="sng" dirty="0">
                <a:solidFill>
                  <a:srgbClr val="0563C1"/>
                </a:solidFill>
                <a:uFill>
                  <a:solidFill>
                    <a:srgbClr val="0563C1"/>
                  </a:solidFill>
                </a:uFill>
                <a:hlinkClick r:id="rId4"/>
              </a:rPr>
              <a:t>www.unece.org/trans/danger/publi/adr/adr2017/17contentse0.html</a:t>
            </a:r>
          </a:p>
          <a:p>
            <a:pPr>
              <a:defRPr sz="1600">
                <a:latin typeface="+mn-lt"/>
                <a:ea typeface="+mn-ea"/>
                <a:cs typeface="+mn-cs"/>
                <a:sym typeface="Source Sans Pro Regular"/>
              </a:defRPr>
            </a:pPr>
            <a:endParaRPr u="sng" dirty="0">
              <a:solidFill>
                <a:srgbClr val="0563C1"/>
              </a:solidFill>
              <a:uFill>
                <a:solidFill>
                  <a:srgbClr val="0563C1"/>
                </a:solidFill>
              </a:uFill>
              <a:hlinkClick r:id="rId4"/>
            </a:endParaRPr>
          </a:p>
          <a:p>
            <a:pPr>
              <a:defRPr sz="1600">
                <a:latin typeface="+mn-lt"/>
                <a:ea typeface="+mn-ea"/>
                <a:cs typeface="+mn-cs"/>
                <a:sym typeface="Source Sans Pro Regular"/>
              </a:defRPr>
            </a:pPr>
            <a:r>
              <a:rPr dirty="0"/>
              <a:t>Regulations on the International Carriage of Dangerous Goods by Rail (RID), 2017</a:t>
            </a:r>
          </a:p>
          <a:p>
            <a:pPr>
              <a:defRPr sz="1600">
                <a:latin typeface="+mn-lt"/>
                <a:ea typeface="+mn-ea"/>
                <a:cs typeface="+mn-cs"/>
                <a:sym typeface="Source Sans Pro Regular"/>
              </a:defRPr>
            </a:pPr>
            <a:r>
              <a:rPr u="sng" dirty="0">
                <a:solidFill>
                  <a:srgbClr val="0563C1"/>
                </a:solidFill>
                <a:uFill>
                  <a:solidFill>
                    <a:srgbClr val="0563C1"/>
                  </a:solidFill>
                </a:uFill>
                <a:hlinkClick r:id="rId5"/>
              </a:rPr>
              <a:t>http://otif.org/en/?page_id=174</a:t>
            </a:r>
          </a:p>
          <a:p>
            <a:pPr>
              <a:defRPr sz="1600">
                <a:latin typeface="+mn-lt"/>
                <a:ea typeface="+mn-ea"/>
                <a:cs typeface="+mn-cs"/>
                <a:sym typeface="Source Sans Pro Regular"/>
              </a:defRPr>
            </a:pPr>
            <a:endParaRPr u="sng" dirty="0">
              <a:solidFill>
                <a:srgbClr val="0563C1"/>
              </a:solidFill>
              <a:uFill>
                <a:solidFill>
                  <a:srgbClr val="0563C1"/>
                </a:solidFill>
              </a:uFill>
              <a:hlinkClick r:id="rId5"/>
            </a:endParaRPr>
          </a:p>
          <a:p>
            <a:pPr>
              <a:defRPr sz="1600">
                <a:latin typeface="+mn-lt"/>
                <a:ea typeface="+mn-ea"/>
                <a:cs typeface="+mn-cs"/>
                <a:sym typeface="Source Sans Pro Regular"/>
              </a:defRPr>
            </a:pPr>
            <a:r>
              <a:rPr dirty="0"/>
              <a:t>Guideline for Disinfection and Sterilization in Healthcare Facilities, 2008, CDC</a:t>
            </a:r>
          </a:p>
          <a:p>
            <a:pPr>
              <a:defRPr sz="1600">
                <a:latin typeface="+mn-lt"/>
                <a:ea typeface="+mn-ea"/>
                <a:cs typeface="+mn-cs"/>
                <a:sym typeface="Source Sans Pro Regular"/>
              </a:defRPr>
            </a:pPr>
            <a:r>
              <a:rPr u="sng" dirty="0">
                <a:solidFill>
                  <a:srgbClr val="0563C1"/>
                </a:solidFill>
                <a:uFill>
                  <a:solidFill>
                    <a:srgbClr val="0563C1"/>
                  </a:solidFill>
                </a:uFill>
                <a:hlinkClick r:id="rId6"/>
              </a:rPr>
              <a:t>https://stacks.cdc.gov/view/cdc/11560</a:t>
            </a:r>
            <a:r>
              <a:rPr dirty="0"/>
              <a:t> </a:t>
            </a:r>
          </a:p>
          <a:p>
            <a:pPr>
              <a:defRPr sz="1600">
                <a:latin typeface="+mn-lt"/>
                <a:ea typeface="+mn-ea"/>
                <a:cs typeface="+mn-cs"/>
                <a:sym typeface="Source Sans Pro Regular"/>
              </a:defRPr>
            </a:pPr>
            <a:endParaRPr dirty="0"/>
          </a:p>
          <a:p>
            <a:pPr>
              <a:defRPr sz="1600">
                <a:latin typeface="+mn-lt"/>
                <a:ea typeface="+mn-ea"/>
                <a:cs typeface="+mn-cs"/>
                <a:sym typeface="Source Sans Pro Regular"/>
              </a:defRPr>
            </a:pPr>
            <a:r>
              <a:rPr dirty="0"/>
              <a:t>Guidelines for the collection of clinical specimens during field investigation of outbreaks, WHO/CDS/CSR/EDC/2000.4</a:t>
            </a:r>
          </a:p>
          <a:p>
            <a:pPr>
              <a:defRPr sz="1600">
                <a:latin typeface="+mn-lt"/>
                <a:ea typeface="+mn-ea"/>
                <a:cs typeface="+mn-cs"/>
                <a:sym typeface="Source Sans Pro Regular"/>
              </a:defRPr>
            </a:pPr>
            <a:r>
              <a:rPr u="sng" dirty="0">
                <a:solidFill>
                  <a:srgbClr val="0563C1"/>
                </a:solidFill>
                <a:uFill>
                  <a:solidFill>
                    <a:srgbClr val="0563C1"/>
                  </a:solidFill>
                </a:uFill>
                <a:hlinkClick r:id="rId7"/>
              </a:rPr>
              <a:t>http://www.who.int/ihr/publications/WHO_CDS_CSR_EDC_2000_4/en/</a:t>
            </a:r>
            <a:r>
              <a:rPr dirty="0"/>
              <a:t> </a:t>
            </a:r>
          </a:p>
          <a:p>
            <a:pPr>
              <a:defRPr sz="1600">
                <a:latin typeface="+mn-lt"/>
                <a:ea typeface="+mn-ea"/>
                <a:cs typeface="+mn-cs"/>
                <a:sym typeface="Source Sans Pro Regular"/>
              </a:defRPr>
            </a:pPr>
            <a:endParaRPr dirty="0"/>
          </a:p>
          <a:p>
            <a:pPr>
              <a:defRPr sz="1600">
                <a:latin typeface="+mn-lt"/>
                <a:ea typeface="+mn-ea"/>
                <a:cs typeface="+mn-cs"/>
                <a:sym typeface="Source Sans Pro Regular"/>
              </a:defRPr>
            </a:pPr>
            <a:r>
              <a:rPr dirty="0"/>
              <a:t>CDC Infectious Diseases Laboratories Test Directory, </a:t>
            </a:r>
            <a:r>
              <a:rPr u="sng" dirty="0">
                <a:solidFill>
                  <a:srgbClr val="0563C1"/>
                </a:solidFill>
                <a:uFill>
                  <a:solidFill>
                    <a:srgbClr val="0563C1"/>
                  </a:solidFill>
                </a:uFill>
                <a:hlinkClick r:id="rId8"/>
              </a:rPr>
              <a:t>https://www.cdc.gov/laboratory/specimen-submission/list.html</a:t>
            </a:r>
          </a:p>
          <a:p>
            <a:pPr>
              <a:defRPr sz="1600">
                <a:latin typeface="+mn-lt"/>
                <a:ea typeface="+mn-ea"/>
                <a:cs typeface="+mn-cs"/>
                <a:sym typeface="Source Sans Pro Regular"/>
              </a:defRPr>
            </a:pPr>
            <a:endParaRPr u="sng" dirty="0">
              <a:solidFill>
                <a:srgbClr val="0563C1"/>
              </a:solidFill>
              <a:uFill>
                <a:solidFill>
                  <a:srgbClr val="0563C1"/>
                </a:solidFill>
              </a:uFill>
              <a:hlinkClick r:id="rId8"/>
            </a:endParaRPr>
          </a:p>
          <a:p>
            <a:pPr>
              <a:defRPr sz="1600">
                <a:latin typeface="+mn-lt"/>
                <a:ea typeface="+mn-ea"/>
                <a:cs typeface="+mn-cs"/>
                <a:sym typeface="Source Sans Pro Regular"/>
              </a:defRPr>
            </a:pPr>
            <a:r>
              <a:rPr dirty="0"/>
              <a:t>COVID-19 Specimen Collection – Nebraska Medical Center, </a:t>
            </a:r>
            <a:r>
              <a:rPr u="sng" dirty="0">
                <a:solidFill>
                  <a:srgbClr val="0563C1"/>
                </a:solidFill>
                <a:uFill>
                  <a:solidFill>
                    <a:srgbClr val="0563C1"/>
                  </a:solidFill>
                </a:uFill>
                <a:hlinkClick r:id="rId9"/>
              </a:rPr>
              <a:t>https://www.youtube.com/watch?v=7g4aeMDe_tc&amp;feature=youtu.be</a:t>
            </a:r>
          </a:p>
          <a:p>
            <a:pPr>
              <a:defRPr sz="1400">
                <a:latin typeface="+mn-lt"/>
                <a:ea typeface="+mn-ea"/>
                <a:cs typeface="+mn-cs"/>
                <a:sym typeface="Source Sans Pro Regular"/>
              </a:defRPr>
            </a:pPr>
            <a:endParaRPr u="sng" dirty="0">
              <a:solidFill>
                <a:srgbClr val="0563C1"/>
              </a:solidFill>
              <a:uFill>
                <a:solidFill>
                  <a:srgbClr val="0563C1"/>
                </a:solidFill>
              </a:uFill>
              <a:hlinkClick r:id="rId9"/>
            </a:endParaRPr>
          </a:p>
        </p:txBody>
      </p:sp>
    </p:spTree>
  </p:cSld>
  <p:clrMapOvr>
    <a:masterClrMapping/>
  </p:clrMapOvr>
  <p:transition spd="med"/>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5" name="Google Shape;300;p7"/>
          <p:cNvSpPr txBox="1">
            <a:spLocks noGrp="1"/>
          </p:cNvSpPr>
          <p:nvPr>
            <p:ph type="body" sz="half" idx="1"/>
          </p:nvPr>
        </p:nvSpPr>
        <p:spPr>
          <a:xfrm>
            <a:off x="587204" y="1971020"/>
            <a:ext cx="11347453" cy="1870076"/>
          </a:xfrm>
          <a:prstGeom prst="rect">
            <a:avLst/>
          </a:prstGeom>
        </p:spPr>
        <p:txBody>
          <a:bodyPr lIns="161999" tIns="161999" rIns="161999" bIns="161999"/>
          <a:lstStyle>
            <a:lvl1pPr>
              <a:defRPr sz="3200"/>
            </a:lvl1pPr>
          </a:lstStyle>
          <a:p>
            <a:r>
              <a:rPr lang="hu-HU" b="1" dirty="0"/>
              <a:t>10</a:t>
            </a:r>
            <a:r>
              <a:rPr b="1" dirty="0"/>
              <a:t>. Additional learning resources</a:t>
            </a:r>
          </a:p>
        </p:txBody>
      </p:sp>
    </p:spTree>
  </p:cSld>
  <p:clrMapOvr>
    <a:masterClrMapping/>
  </p:clrMapOvr>
  <p:transition spd="med"/>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7" name="TextBox 2"/>
          <p:cNvSpPr txBox="1"/>
          <p:nvPr/>
        </p:nvSpPr>
        <p:spPr>
          <a:xfrm>
            <a:off x="4551708" y="2935985"/>
            <a:ext cx="6852944" cy="98603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4864" tIns="54864" rIns="54864" bIns="54864">
            <a:spAutoFit/>
          </a:bodyPr>
          <a:lstStyle/>
          <a:p>
            <a:pPr>
              <a:defRPr>
                <a:latin typeface="+mn-lt"/>
                <a:ea typeface="+mn-ea"/>
                <a:cs typeface="+mn-cs"/>
                <a:sym typeface="Source Sans Pro Regular"/>
              </a:defRPr>
            </a:pPr>
            <a:r>
              <a:rPr dirty="0"/>
              <a:t>SARS-</a:t>
            </a:r>
            <a:r>
              <a:rPr dirty="0" err="1"/>
              <a:t>CoV</a:t>
            </a:r>
            <a:r>
              <a:rPr dirty="0"/>
              <a:t>- Antigen Rapid Diagnostic Test training package</a:t>
            </a:r>
          </a:p>
          <a:p>
            <a:pPr>
              <a:defRPr>
                <a:solidFill>
                  <a:srgbClr val="0070C0"/>
                </a:solidFill>
                <a:latin typeface="+mn-lt"/>
                <a:ea typeface="+mn-ea"/>
                <a:cs typeface="+mn-cs"/>
                <a:sym typeface="Source Sans Pro Regular"/>
              </a:defRPr>
            </a:pPr>
            <a:r>
              <a:rPr u="sng" dirty="0">
                <a:solidFill>
                  <a:srgbClr val="0563C1"/>
                </a:solidFill>
                <a:uFill>
                  <a:solidFill>
                    <a:srgbClr val="0563C1"/>
                  </a:solidFill>
                </a:uFill>
                <a:hlinkClick r:id="rId2"/>
              </a:rPr>
              <a:t>https://extranet.who.int/hslp/content/sars-cov-2-antigen-rapid-diagnostic-test-training-package</a:t>
            </a:r>
            <a:r>
              <a:rPr dirty="0"/>
              <a:t> </a:t>
            </a:r>
          </a:p>
        </p:txBody>
      </p:sp>
    </p:spTree>
  </p:cSld>
  <p:clrMapOvr>
    <a:masterClrMapping/>
  </p:clrMapOvr>
  <p:transition spd="med"/>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 name="Text Placeholder 2"/>
          <p:cNvSpPr txBox="1">
            <a:spLocks noGrp="1"/>
          </p:cNvSpPr>
          <p:nvPr>
            <p:ph type="body" idx="1"/>
          </p:nvPr>
        </p:nvSpPr>
        <p:spPr>
          <a:xfrm>
            <a:off x="1909546" y="1406935"/>
            <a:ext cx="8542728" cy="5098834"/>
          </a:xfrm>
          <a:prstGeom prst="rect">
            <a:avLst/>
          </a:prstGeom>
        </p:spPr>
        <p:txBody>
          <a:bodyPr/>
          <a:lstStyle/>
          <a:p>
            <a:pPr marL="325755" indent="-325755" defTabSz="274854">
              <a:spcBef>
                <a:spcPts val="200"/>
              </a:spcBef>
              <a:buClr>
                <a:srgbClr val="C00000"/>
              </a:buClr>
              <a:buSzPct val="100000"/>
              <a:buFont typeface="Arial"/>
              <a:buChar char="•"/>
              <a:defRPr sz="2280"/>
            </a:pPr>
            <a:r>
              <a:rPr dirty="0"/>
              <a:t>Define the cause and magnitude of the public health event</a:t>
            </a:r>
          </a:p>
          <a:p>
            <a:pPr marL="325755" indent="-325755" defTabSz="274854">
              <a:spcBef>
                <a:spcPts val="200"/>
              </a:spcBef>
              <a:buClr>
                <a:srgbClr val="C00000"/>
              </a:buClr>
              <a:buSzPct val="100000"/>
              <a:buFont typeface="Arial"/>
              <a:buChar char="•"/>
              <a:defRPr sz="2280"/>
            </a:pPr>
            <a:r>
              <a:rPr dirty="0"/>
              <a:t>Determine which sample types are required to confirm the cause of the outbreak </a:t>
            </a:r>
          </a:p>
          <a:p>
            <a:pPr marL="325755" indent="-325755" defTabSz="274854">
              <a:spcBef>
                <a:spcPts val="200"/>
              </a:spcBef>
              <a:buClr>
                <a:srgbClr val="C00000"/>
              </a:buClr>
              <a:buSzPct val="100000"/>
              <a:buFont typeface="Arial"/>
              <a:buChar char="•"/>
              <a:defRPr sz="2280"/>
            </a:pPr>
            <a:r>
              <a:rPr dirty="0"/>
              <a:t>Decide who on the investigation team will be in charge of laboratory specimens: </a:t>
            </a:r>
          </a:p>
          <a:p>
            <a:pPr marL="846962" lvl="1" indent="-325754" defTabSz="274854">
              <a:spcBef>
                <a:spcPts val="0"/>
              </a:spcBef>
              <a:buClr>
                <a:srgbClr val="C00000"/>
              </a:buClr>
              <a:buFont typeface="Courier New"/>
              <a:buChar char="o"/>
              <a:defRPr sz="2280"/>
            </a:pPr>
            <a:r>
              <a:rPr dirty="0"/>
              <a:t>Will you need someone with experience taking blood or nasopharyngeal, Cerebrospinal fluid (CSF), animal or environmental samples?</a:t>
            </a:r>
          </a:p>
          <a:p>
            <a:pPr marL="846962" lvl="1" indent="-325754" defTabSz="274854">
              <a:spcBef>
                <a:spcPts val="0"/>
              </a:spcBef>
              <a:buClr>
                <a:srgbClr val="C00000"/>
              </a:buClr>
              <a:buFont typeface="Courier New"/>
              <a:buChar char="o"/>
              <a:defRPr sz="2280"/>
            </a:pPr>
            <a:r>
              <a:rPr dirty="0"/>
              <a:t>Who on the investigation team will gather the necessary equipment, sample containers, transport media and packaging and transport supplies </a:t>
            </a:r>
          </a:p>
          <a:p>
            <a:pPr marL="325755" indent="-325755" defTabSz="274854">
              <a:spcBef>
                <a:spcPts val="200"/>
              </a:spcBef>
              <a:buClr>
                <a:srgbClr val="C00000"/>
              </a:buClr>
              <a:buSzPct val="100000"/>
              <a:buFont typeface="Arial"/>
              <a:buChar char="•"/>
              <a:defRPr sz="2280"/>
            </a:pPr>
            <a:r>
              <a:rPr dirty="0"/>
              <a:t>Identify the referral laboratories:</a:t>
            </a:r>
          </a:p>
          <a:p>
            <a:pPr marL="846962" lvl="1" indent="-325754" defTabSz="274854">
              <a:spcBef>
                <a:spcPts val="0"/>
              </a:spcBef>
              <a:buClr>
                <a:srgbClr val="C00000"/>
              </a:buClr>
              <a:buFont typeface="Courier New"/>
              <a:buChar char="o"/>
              <a:defRPr sz="2280"/>
            </a:pPr>
            <a:r>
              <a:rPr dirty="0"/>
              <a:t>This may be a national laboratory, an international laboratory, an animal or environmental laboratory.</a:t>
            </a:r>
          </a:p>
          <a:p>
            <a:pPr marL="846962" lvl="1" indent="-325754" defTabSz="274854">
              <a:spcBef>
                <a:spcPts val="0"/>
              </a:spcBef>
              <a:buClr>
                <a:srgbClr val="C00000"/>
              </a:buClr>
              <a:buFont typeface="Courier New"/>
              <a:buChar char="o"/>
              <a:defRPr sz="2280"/>
            </a:pPr>
            <a:r>
              <a:rPr dirty="0"/>
              <a:t>Will field testing/Rapid Detection Tests (RDTs) be performed?</a:t>
            </a:r>
          </a:p>
        </p:txBody>
      </p:sp>
      <p:sp>
        <p:nvSpPr>
          <p:cNvPr id="323" name="At the planning phase :"/>
          <p:cNvSpPr txBox="1"/>
          <p:nvPr/>
        </p:nvSpPr>
        <p:spPr>
          <a:xfrm>
            <a:off x="146378" y="825740"/>
            <a:ext cx="4022894" cy="5355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defTabSz="289320">
              <a:lnSpc>
                <a:spcPct val="90000"/>
              </a:lnSpc>
              <a:spcBef>
                <a:spcPts val="300"/>
              </a:spcBef>
              <a:defRPr sz="2800">
                <a:solidFill>
                  <a:schemeClr val="accent2"/>
                </a:solidFill>
                <a:latin typeface="Source Sans Pro Bold"/>
                <a:ea typeface="Source Sans Pro Bold"/>
                <a:cs typeface="Source Sans Pro Bold"/>
                <a:sym typeface="Source Sans Pro Bold"/>
              </a:defRPr>
            </a:lvl1pPr>
          </a:lstStyle>
          <a:p>
            <a:r>
              <a:rPr sz="3200" b="1" dirty="0"/>
              <a:t>At the planning phase :</a:t>
            </a:r>
          </a:p>
        </p:txBody>
      </p:sp>
      <p:sp>
        <p:nvSpPr>
          <p:cNvPr id="2" name="Title 1">
            <a:extLst>
              <a:ext uri="{FF2B5EF4-FFF2-40B4-BE49-F238E27FC236}">
                <a16:creationId xmlns:a16="http://schemas.microsoft.com/office/drawing/2014/main" id="{8E280580-F790-9853-B503-585B74603B26}"/>
              </a:ext>
            </a:extLst>
          </p:cNvPr>
          <p:cNvSpPr txBox="1">
            <a:spLocks/>
          </p:cNvSpPr>
          <p:nvPr/>
        </p:nvSpPr>
        <p:spPr>
          <a:xfrm>
            <a:off x="138856" y="92028"/>
            <a:ext cx="8940881"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What you need to know before you go to the field</a:t>
            </a:r>
          </a:p>
        </p:txBody>
      </p:sp>
    </p:spTree>
  </p:cSld>
  <p:clrMapOvr>
    <a:masterClrMapping/>
  </p:clrMapOvr>
  <p:transition spd="med"/>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1" name="Content Placeholder 2"/>
          <p:cNvSpPr txBox="1">
            <a:spLocks noGrp="1"/>
          </p:cNvSpPr>
          <p:nvPr>
            <p:ph type="body" idx="1"/>
          </p:nvPr>
        </p:nvSpPr>
        <p:spPr>
          <a:xfrm>
            <a:off x="989481" y="842962"/>
            <a:ext cx="10045166" cy="5206965"/>
          </a:xfrm>
          <a:prstGeom prst="rect">
            <a:avLst/>
          </a:prstGeom>
        </p:spPr>
        <p:txBody>
          <a:bodyPr lIns="0" tIns="0" rIns="0" bIns="0"/>
          <a:lstStyle/>
          <a:p>
            <a:pPr algn="just" defTabSz="271962">
              <a:spcBef>
                <a:spcPts val="200"/>
              </a:spcBef>
              <a:buClr>
                <a:schemeClr val="accent3"/>
              </a:buClr>
              <a:buFont typeface="Arial"/>
              <a:defRPr sz="1879"/>
            </a:pPr>
            <a:r>
              <a:t>WHO Health Security Learning Platform - Training Materials</a:t>
            </a:r>
          </a:p>
          <a:p>
            <a:pPr algn="just" defTabSz="271962">
              <a:spcBef>
                <a:spcPts val="200"/>
              </a:spcBef>
              <a:buClr>
                <a:schemeClr val="accent3"/>
              </a:buClr>
              <a:buFont typeface="Arial"/>
              <a:defRPr sz="1879"/>
            </a:pPr>
            <a:r>
              <a:t>These WHO Training Materials are © World Health Organization (WHO) 2022. All rights reserved.</a:t>
            </a:r>
          </a:p>
          <a:p>
            <a:pPr algn="just" defTabSz="271962">
              <a:spcBef>
                <a:spcPts val="200"/>
              </a:spcBef>
              <a:buClr>
                <a:schemeClr val="accent3"/>
              </a:buClr>
              <a:buFont typeface="Arial"/>
              <a:defRPr sz="1879"/>
            </a:pPr>
            <a:r>
              <a:t>Your use of these materials is subject to the “</a:t>
            </a:r>
            <a:r>
              <a:rPr u="sng">
                <a:solidFill>
                  <a:srgbClr val="0563C1"/>
                </a:solidFill>
                <a:uFill>
                  <a:solidFill>
                    <a:srgbClr val="0563C1"/>
                  </a:solidFill>
                </a:uFill>
                <a:hlinkClick r:id="rId2"/>
              </a:rPr>
              <a:t>WHO Health Security Learning Platform, Training Materials – Terms of Use</a:t>
            </a:r>
            <a:r>
              <a:t>”, which you accepted when downloading them and which are available on the Health Security Learning Platform at: </a:t>
            </a:r>
            <a:r>
              <a:rPr u="sng">
                <a:solidFill>
                  <a:srgbClr val="0563C1"/>
                </a:solidFill>
                <a:uFill>
                  <a:solidFill>
                    <a:srgbClr val="0563C1"/>
                  </a:solidFill>
                </a:uFill>
                <a:hlinkClick r:id="rId3"/>
              </a:rPr>
              <a:t>https://extranet.who.int/hslp</a:t>
            </a:r>
            <a:r>
              <a:t>  </a:t>
            </a:r>
          </a:p>
          <a:p>
            <a:pPr algn="just" defTabSz="271962">
              <a:spcBef>
                <a:spcPts val="200"/>
              </a:spcBef>
              <a:buClr>
                <a:schemeClr val="accent3"/>
              </a:buClr>
              <a:buFont typeface="Arial"/>
              <a:defRPr sz="1879"/>
            </a:pPr>
            <a:endParaRPr/>
          </a:p>
          <a:p>
            <a:pPr algn="just" defTabSz="271962">
              <a:spcBef>
                <a:spcPts val="200"/>
              </a:spcBef>
              <a:buClr>
                <a:schemeClr val="accent3"/>
              </a:buClr>
              <a:buFont typeface="Arial"/>
              <a:defRPr sz="1879"/>
            </a:pPr>
            <a:r>
              <a:t>Should you adapt, modify, translate, or in any other way revise the contents of these materials, you shall not imply that WHO is any way affiliated with such modifications and shall not use the WHO name or emblem in such modified materials. </a:t>
            </a:r>
          </a:p>
          <a:p>
            <a:pPr algn="just" defTabSz="271962">
              <a:spcBef>
                <a:spcPts val="200"/>
              </a:spcBef>
              <a:buClr>
                <a:schemeClr val="accent3"/>
              </a:buClr>
              <a:buFont typeface="Arial"/>
              <a:defRPr sz="1879"/>
            </a:pPr>
            <a:endParaRPr/>
          </a:p>
          <a:p>
            <a:pPr algn="just" defTabSz="271962">
              <a:spcBef>
                <a:spcPts val="200"/>
              </a:spcBef>
              <a:buClr>
                <a:schemeClr val="accent3"/>
              </a:buClr>
              <a:buFont typeface="Arial"/>
              <a:defRPr sz="1879"/>
            </a:pPr>
            <a:r>
              <a:t>Should you adapt, modify, translate, or in any other way revise the contents of these materials, you shall acknowledge the source of the material providing the following attribution: “These training materials are a modified version of the Rapid Response Teams Advanced Training Package (available at: https://extranet.who.int/hslp/), which is © the World Health Organization (WHO), 2022, and used with permission from WHO. WHO disclaims any responsibility for any modifications to, or revisions of, the WHO copyrighted materials.”  </a:t>
            </a:r>
          </a:p>
          <a:p>
            <a:pPr algn="just" defTabSz="271962">
              <a:spcBef>
                <a:spcPts val="200"/>
              </a:spcBef>
              <a:buClr>
                <a:schemeClr val="accent3"/>
              </a:buClr>
              <a:buFont typeface="Arial"/>
              <a:defRPr sz="1879"/>
            </a:pPr>
            <a:r>
              <a:t>Further, please inform WHO of any modifications of these materials that you use publicly, for record-keeping purposes and continued development, by emailing </a:t>
            </a:r>
            <a:r>
              <a:rPr u="sng">
                <a:solidFill>
                  <a:srgbClr val="0563C1"/>
                </a:solidFill>
                <a:uFill>
                  <a:solidFill>
                    <a:srgbClr val="0563C1"/>
                  </a:solidFill>
                </a:uFill>
                <a:hlinkClick r:id="rId4"/>
              </a:rPr>
              <a:t>ihrhrt@who.int</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4">
            <a:extLst>
              <a:ext uri="{FF2B5EF4-FFF2-40B4-BE49-F238E27FC236}">
                <a16:creationId xmlns:a16="http://schemas.microsoft.com/office/drawing/2014/main" id="{C46C0A6F-BCBC-28EB-17A5-D39F4AA8A268}"/>
              </a:ext>
            </a:extLst>
          </p:cNvPr>
          <p:cNvSpPr txBox="1">
            <a:spLocks/>
          </p:cNvSpPr>
          <p:nvPr/>
        </p:nvSpPr>
        <p:spPr>
          <a:xfrm>
            <a:off x="2606742" y="1733027"/>
            <a:ext cx="6978516" cy="187007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ctr" defTabSz="289320" rtl="0" latinLnBrk="0">
              <a:lnSpc>
                <a:spcPct val="90000"/>
              </a:lnSpc>
              <a:spcBef>
                <a:spcPts val="30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216990"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361649"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506309"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650968"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924377" marR="0" indent="-273411" algn="l" defTabSz="260388" rtl="0" latinLnBrk="0">
              <a:lnSpc>
                <a:spcPct val="90000"/>
              </a:lnSpc>
              <a:spcBef>
                <a:spcPts val="200"/>
              </a:spcBef>
              <a:spcAft>
                <a:spcPts val="0"/>
              </a:spcAft>
              <a:buClrTx/>
              <a:buSzPct val="100000"/>
              <a:buFontTx/>
              <a:buChar char="•"/>
              <a:tabLst/>
              <a:defRPr sz="2100" b="0" i="0" u="none" strike="noStrike" cap="none" spc="0" baseline="0">
                <a:solidFill>
                  <a:srgbClr val="000000"/>
                </a:solidFill>
                <a:uFillTx/>
                <a:latin typeface="+mn-lt"/>
                <a:ea typeface="+mn-ea"/>
                <a:cs typeface="+mn-cs"/>
                <a:sym typeface="Source Sans Pro Regular"/>
              </a:defRPr>
            </a:lvl6pPr>
            <a:lvl7pPr marL="1054572" marR="0" indent="-273411" algn="l" defTabSz="260388" rtl="0" latinLnBrk="0">
              <a:lnSpc>
                <a:spcPct val="90000"/>
              </a:lnSpc>
              <a:spcBef>
                <a:spcPts val="200"/>
              </a:spcBef>
              <a:spcAft>
                <a:spcPts val="0"/>
              </a:spcAft>
              <a:buClrTx/>
              <a:buSzPct val="100000"/>
              <a:buFontTx/>
              <a:buChar char="•"/>
              <a:tabLst/>
              <a:defRPr sz="2100" b="0" i="0" u="none" strike="noStrike" cap="none" spc="0" baseline="0">
                <a:solidFill>
                  <a:srgbClr val="000000"/>
                </a:solidFill>
                <a:uFillTx/>
                <a:latin typeface="+mn-lt"/>
                <a:ea typeface="+mn-ea"/>
                <a:cs typeface="+mn-cs"/>
                <a:sym typeface="Source Sans Pro Regular"/>
              </a:defRPr>
            </a:lvl7pPr>
            <a:lvl8pPr marL="1184766" marR="0" indent="-273411" algn="l" defTabSz="260388" rtl="0" latinLnBrk="0">
              <a:lnSpc>
                <a:spcPct val="90000"/>
              </a:lnSpc>
              <a:spcBef>
                <a:spcPts val="200"/>
              </a:spcBef>
              <a:spcAft>
                <a:spcPts val="0"/>
              </a:spcAft>
              <a:buClrTx/>
              <a:buSzPct val="100000"/>
              <a:buFontTx/>
              <a:buChar char="•"/>
              <a:tabLst/>
              <a:defRPr sz="2100" b="0" i="0" u="none" strike="noStrike" cap="none" spc="0" baseline="0">
                <a:solidFill>
                  <a:srgbClr val="000000"/>
                </a:solidFill>
                <a:uFillTx/>
                <a:latin typeface="+mn-lt"/>
                <a:ea typeface="+mn-ea"/>
                <a:cs typeface="+mn-cs"/>
                <a:sym typeface="Source Sans Pro Regular"/>
              </a:defRPr>
            </a:lvl8pPr>
            <a:lvl9pPr marL="1314959" marR="0" indent="-273411" algn="l" defTabSz="260388" rtl="0" latinLnBrk="0">
              <a:lnSpc>
                <a:spcPct val="90000"/>
              </a:lnSpc>
              <a:spcBef>
                <a:spcPts val="200"/>
              </a:spcBef>
              <a:spcAft>
                <a:spcPts val="0"/>
              </a:spcAft>
              <a:buClrTx/>
              <a:buSzPct val="100000"/>
              <a:buFontTx/>
              <a:buChar char="•"/>
              <a:tabLst/>
              <a:defRPr sz="2100" b="0" i="0" u="none" strike="noStrike" cap="none" spc="0" baseline="0">
                <a:solidFill>
                  <a:srgbClr val="000000"/>
                </a:solidFill>
                <a:uFillTx/>
                <a:latin typeface="+mn-lt"/>
                <a:ea typeface="+mn-ea"/>
                <a:cs typeface="+mn-cs"/>
                <a:sym typeface="Source Sans Pro Regular"/>
              </a:defRPr>
            </a:lvl9pPr>
          </a:lstStyle>
          <a:p>
            <a:pPr hangingPunct="1"/>
            <a:r>
              <a:rPr lang="hu-HU" b="1" dirty="0"/>
              <a:t>2</a:t>
            </a:r>
            <a:r>
              <a:rPr lang="en-US" b="1" dirty="0"/>
              <a:t>. What you need to know before you go to the field</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 name="Text Placeholder 3"/>
          <p:cNvSpPr txBox="1">
            <a:spLocks noGrp="1"/>
          </p:cNvSpPr>
          <p:nvPr>
            <p:ph type="body" idx="1"/>
          </p:nvPr>
        </p:nvSpPr>
        <p:spPr>
          <a:xfrm>
            <a:off x="1938107" y="1385354"/>
            <a:ext cx="9141363" cy="5020228"/>
          </a:xfrm>
          <a:prstGeom prst="rect">
            <a:avLst/>
          </a:prstGeom>
        </p:spPr>
        <p:txBody>
          <a:bodyPr/>
          <a:lstStyle/>
          <a:p>
            <a:pPr marL="339470" indent="-339470" defTabSz="286426">
              <a:spcBef>
                <a:spcPts val="200"/>
              </a:spcBef>
              <a:buClr>
                <a:srgbClr val="C00000"/>
              </a:buClr>
              <a:buSzPct val="100000"/>
              <a:buFont typeface="Arial"/>
              <a:buChar char="•"/>
              <a:defRPr sz="2178"/>
            </a:pPr>
            <a:r>
              <a:rPr dirty="0"/>
              <a:t>Define the cause and magnitude of the public health event</a:t>
            </a:r>
          </a:p>
          <a:p>
            <a:pPr marL="339470" indent="-339470" defTabSz="286426">
              <a:spcBef>
                <a:spcPts val="200"/>
              </a:spcBef>
              <a:buClr>
                <a:srgbClr val="C00000"/>
              </a:buClr>
              <a:buSzPct val="100000"/>
              <a:buFont typeface="Arial"/>
              <a:buChar char="•"/>
              <a:defRPr sz="2178"/>
            </a:pPr>
            <a:r>
              <a:rPr dirty="0"/>
              <a:t>Determine which sample types are required to confirm the cause of the outbreak </a:t>
            </a:r>
          </a:p>
          <a:p>
            <a:pPr marL="339470" indent="-339470" defTabSz="286426">
              <a:spcBef>
                <a:spcPts val="200"/>
              </a:spcBef>
              <a:buClr>
                <a:srgbClr val="C00000"/>
              </a:buClr>
              <a:buSzPct val="100000"/>
              <a:buFont typeface="Arial"/>
              <a:buChar char="•"/>
              <a:defRPr sz="2178"/>
            </a:pPr>
            <a:r>
              <a:rPr dirty="0"/>
              <a:t>Decide who on the investigation team will be in charge of laboratory specimens: </a:t>
            </a:r>
          </a:p>
          <a:p>
            <a:pPr marL="882624" lvl="1" indent="-339470" defTabSz="286426">
              <a:spcBef>
                <a:spcPts val="0"/>
              </a:spcBef>
              <a:buClr>
                <a:srgbClr val="C00000"/>
              </a:buClr>
              <a:buFont typeface="Courier New"/>
              <a:buChar char="o"/>
              <a:defRPr sz="2178"/>
            </a:pPr>
            <a:r>
              <a:rPr dirty="0"/>
              <a:t>Will you need someone with experience taking blood or nasopharyngeal, Cerebrospinal fluid (CSF), animal or environmental samples?</a:t>
            </a:r>
          </a:p>
          <a:p>
            <a:pPr marL="882624" lvl="1" indent="-339470" defTabSz="286426">
              <a:spcBef>
                <a:spcPts val="0"/>
              </a:spcBef>
              <a:buClr>
                <a:srgbClr val="C00000"/>
              </a:buClr>
              <a:buFont typeface="Courier New"/>
              <a:buChar char="o"/>
              <a:defRPr sz="2178"/>
            </a:pPr>
            <a:r>
              <a:rPr dirty="0"/>
              <a:t>Who on the investigation team will gather the necessary equipment, sample containers, transport media and packaging and transport supplies </a:t>
            </a:r>
          </a:p>
          <a:p>
            <a:pPr marL="339470" indent="-339470" defTabSz="286426">
              <a:spcBef>
                <a:spcPts val="200"/>
              </a:spcBef>
              <a:buClr>
                <a:srgbClr val="C00000"/>
              </a:buClr>
              <a:buSzPct val="100000"/>
              <a:buFont typeface="Arial"/>
              <a:buChar char="•"/>
              <a:defRPr sz="2178"/>
            </a:pPr>
            <a:r>
              <a:rPr dirty="0"/>
              <a:t>Identify the referral laboratories:</a:t>
            </a:r>
          </a:p>
          <a:p>
            <a:pPr marL="882624" lvl="1" indent="-339470" defTabSz="286426">
              <a:spcBef>
                <a:spcPts val="0"/>
              </a:spcBef>
              <a:buClr>
                <a:srgbClr val="C00000"/>
              </a:buClr>
              <a:buFont typeface="Courier New"/>
              <a:buChar char="o"/>
              <a:defRPr sz="2178"/>
            </a:pPr>
            <a:r>
              <a:rPr dirty="0"/>
              <a:t>This may be a national laboratory, an international laboratory, an animal or environmental laboratory.</a:t>
            </a:r>
          </a:p>
          <a:p>
            <a:pPr marL="882624" lvl="1" indent="-339470" defTabSz="286426">
              <a:spcBef>
                <a:spcPts val="0"/>
              </a:spcBef>
              <a:buClr>
                <a:srgbClr val="C00000"/>
              </a:buClr>
              <a:buFont typeface="Courier New"/>
              <a:buChar char="o"/>
              <a:defRPr sz="2178"/>
            </a:pPr>
            <a:r>
              <a:rPr dirty="0"/>
              <a:t>Will field testing/Rapid Detection Tests (RDTs) be performed?</a:t>
            </a:r>
          </a:p>
        </p:txBody>
      </p:sp>
      <p:sp>
        <p:nvSpPr>
          <p:cNvPr id="329" name="At the planning phase :"/>
          <p:cNvSpPr txBox="1"/>
          <p:nvPr/>
        </p:nvSpPr>
        <p:spPr>
          <a:xfrm>
            <a:off x="241118" y="826985"/>
            <a:ext cx="4022894" cy="5355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defTabSz="289320">
              <a:lnSpc>
                <a:spcPct val="90000"/>
              </a:lnSpc>
              <a:spcBef>
                <a:spcPts val="300"/>
              </a:spcBef>
              <a:defRPr sz="2800">
                <a:solidFill>
                  <a:schemeClr val="accent2"/>
                </a:solidFill>
                <a:latin typeface="Source Sans Pro Bold"/>
                <a:ea typeface="Source Sans Pro Bold"/>
                <a:cs typeface="Source Sans Pro Bold"/>
                <a:sym typeface="Source Sans Pro Bold"/>
              </a:defRPr>
            </a:lvl1pPr>
          </a:lstStyle>
          <a:p>
            <a:r>
              <a:rPr sz="3200" b="1" dirty="0"/>
              <a:t>At the planning phase :</a:t>
            </a:r>
          </a:p>
        </p:txBody>
      </p:sp>
      <p:sp>
        <p:nvSpPr>
          <p:cNvPr id="2" name="Title 1">
            <a:extLst>
              <a:ext uri="{FF2B5EF4-FFF2-40B4-BE49-F238E27FC236}">
                <a16:creationId xmlns:a16="http://schemas.microsoft.com/office/drawing/2014/main" id="{C397C21D-630E-EA5F-4050-1AE4B1F5FC82}"/>
              </a:ext>
            </a:extLst>
          </p:cNvPr>
          <p:cNvSpPr txBox="1">
            <a:spLocks/>
          </p:cNvSpPr>
          <p:nvPr/>
        </p:nvSpPr>
        <p:spPr>
          <a:xfrm>
            <a:off x="138856" y="92028"/>
            <a:ext cx="8940881"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60388"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What you need to know before you go to the field</a:t>
            </a:r>
          </a:p>
        </p:txBody>
      </p:sp>
    </p:spTree>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eate a new document." ma:contentTypeScope="" ma:versionID="9ac26170f589b5d8b8b5a62825d76a84">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c48eb46232bbfdf9c03e80ab561c633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E46DD78-917C-4BE3-BEAD-7AF135075968}">
  <ds:schemaRefs>
    <ds:schemaRef ds:uri="http://schemas.microsoft.com/office/infopath/2007/PartnerControls"/>
    <ds:schemaRef ds:uri="http://purl.org/dc/elements/1.1/"/>
    <ds:schemaRef ds:uri="http://schemas.microsoft.com/office/2006/metadata/properties"/>
    <ds:schemaRef ds:uri="http://schemas.microsoft.com/office/2006/documentManagement/types"/>
    <ds:schemaRef ds:uri="9ca0fa8f-1020-4790-a298-914e539c43a5"/>
    <ds:schemaRef ds:uri="http://purl.org/dc/terms/"/>
    <ds:schemaRef ds:uri="http://schemas.openxmlformats.org/package/2006/metadata/core-properties"/>
    <ds:schemaRef ds:uri="http://purl.org/dc/dcmitype/"/>
    <ds:schemaRef ds:uri="1545eeb8-3090-4573-a4ea-6910cac27a03"/>
    <ds:schemaRef ds:uri="http://www.w3.org/XML/1998/namespace"/>
    <ds:schemaRef ds:uri="450f158c-397a-4a9d-b005-a44c92e0fccb"/>
    <ds:schemaRef ds:uri="e2a64997-203d-4655-a595-383c2eb1e865"/>
  </ds:schemaRefs>
</ds:datastoreItem>
</file>

<file path=customXml/itemProps2.xml><?xml version="1.0" encoding="utf-8"?>
<ds:datastoreItem xmlns:ds="http://schemas.openxmlformats.org/officeDocument/2006/customXml" ds:itemID="{BD6DD10F-0AF1-41A7-A0ED-131DB6D74E09}">
  <ds:schemaRefs>
    <ds:schemaRef ds:uri="http://schemas.microsoft.com/sharepoint/v3/contenttype/forms"/>
  </ds:schemaRefs>
</ds:datastoreItem>
</file>

<file path=customXml/itemProps3.xml><?xml version="1.0" encoding="utf-8"?>
<ds:datastoreItem xmlns:ds="http://schemas.openxmlformats.org/officeDocument/2006/customXml" ds:itemID="{C418B1D6-7615-47EA-9017-BCCFC93EC3A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294</TotalTime>
  <Words>6857</Words>
  <Application>Microsoft Office PowerPoint</Application>
  <PresentationFormat>Widescreen</PresentationFormat>
  <Paragraphs>845</Paragraphs>
  <Slides>70</Slides>
  <Notes>24</Notes>
  <HiddenSlides>9</HiddenSlides>
  <MMClips>0</MMClips>
  <ScaleCrop>false</ScaleCrop>
  <HeadingPairs>
    <vt:vector size="4" baseType="variant">
      <vt:variant>
        <vt:lpstr>Theme</vt:lpstr>
      </vt:variant>
      <vt:variant>
        <vt:i4>1</vt:i4>
      </vt:variant>
      <vt:variant>
        <vt:lpstr>Slide Titles</vt:lpstr>
      </vt:variant>
      <vt:variant>
        <vt:i4>70</vt:i4>
      </vt:variant>
    </vt:vector>
  </HeadingPairs>
  <TitlesOfParts>
    <vt:vector size="71" baseType="lpstr">
      <vt:lpstr>RRT_Theme_v3</vt:lpstr>
      <vt:lpstr>Laboratory sample  management </vt:lpstr>
      <vt:lpstr>Introduction</vt:lpstr>
      <vt:lpstr>Notes to facilitators:</vt:lpstr>
      <vt:lpstr>PowerPoint Presentation</vt:lpstr>
      <vt:lpstr>Outline</vt:lpstr>
      <vt:lpstr>PowerPoint Presentation</vt:lpstr>
      <vt:lpstr>PowerPoint Presentation</vt:lpstr>
      <vt:lpstr>PowerPoint Presentation</vt:lpstr>
      <vt:lpstr>PowerPoint Presentation</vt:lpstr>
      <vt:lpstr>PowerPoint Presentation</vt:lpstr>
      <vt:lpstr>Why is it essential to communicate with the laboratory before collecting the sample?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What samples to collect - Summary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International sample transport  regulations  critical documents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Laboratory sample  management</dc:title>
  <dc:creator>Hp</dc:creator>
  <cp:lastModifiedBy>GOMEZ, Paula</cp:lastModifiedBy>
  <cp:revision>8</cp:revision>
  <dcterms:modified xsi:type="dcterms:W3CDTF">2023-04-07T11:00:21Z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131400</vt:r8>
  </property>
  <property fmtid="{D5CDD505-2E9C-101B-9397-08002B2CF9AE}" pid="5" name="xd_Signature">
    <vt:bool>false</vt:bool>
  </property>
  <property fmtid="{D5CDD505-2E9C-101B-9397-08002B2CF9AE}" pid="6" name="xd_ProgID">
    <vt:lpwstr/>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ies>
</file>